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sldIdLst>
    <p:sldId id="256" r:id="rId2"/>
    <p:sldId id="257" r:id="rId3"/>
    <p:sldId id="388" r:id="rId4"/>
    <p:sldId id="258" r:id="rId5"/>
    <p:sldId id="259" r:id="rId6"/>
    <p:sldId id="260" r:id="rId7"/>
    <p:sldId id="367" r:id="rId8"/>
    <p:sldId id="261" r:id="rId9"/>
    <p:sldId id="262" r:id="rId10"/>
    <p:sldId id="365" r:id="rId11"/>
    <p:sldId id="263" r:id="rId12"/>
    <p:sldId id="368" r:id="rId13"/>
    <p:sldId id="264" r:id="rId14"/>
    <p:sldId id="265" r:id="rId15"/>
    <p:sldId id="266" r:id="rId16"/>
    <p:sldId id="369" r:id="rId17"/>
    <p:sldId id="267" r:id="rId18"/>
    <p:sldId id="268" r:id="rId19"/>
    <p:sldId id="366" r:id="rId20"/>
    <p:sldId id="269" r:id="rId21"/>
    <p:sldId id="374" r:id="rId22"/>
    <p:sldId id="270" r:id="rId23"/>
    <p:sldId id="372" r:id="rId24"/>
    <p:sldId id="271" r:id="rId25"/>
    <p:sldId id="272" r:id="rId26"/>
    <p:sldId id="273" r:id="rId27"/>
    <p:sldId id="274" r:id="rId28"/>
    <p:sldId id="275" r:id="rId29"/>
    <p:sldId id="375" r:id="rId30"/>
    <p:sldId id="277" r:id="rId31"/>
    <p:sldId id="278" r:id="rId32"/>
    <p:sldId id="279" r:id="rId33"/>
    <p:sldId id="376" r:id="rId34"/>
    <p:sldId id="280" r:id="rId35"/>
    <p:sldId id="377" r:id="rId36"/>
    <p:sldId id="293" r:id="rId37"/>
    <p:sldId id="294" r:id="rId38"/>
    <p:sldId id="295" r:id="rId39"/>
    <p:sldId id="296" r:id="rId40"/>
    <p:sldId id="297" r:id="rId41"/>
    <p:sldId id="298" r:id="rId42"/>
    <p:sldId id="299" r:id="rId43"/>
    <p:sldId id="364" r:id="rId44"/>
    <p:sldId id="300" r:id="rId45"/>
    <p:sldId id="301" r:id="rId46"/>
    <p:sldId id="302" r:id="rId47"/>
    <p:sldId id="378" r:id="rId48"/>
    <p:sldId id="281" r:id="rId49"/>
    <p:sldId id="282" r:id="rId50"/>
    <p:sldId id="283" r:id="rId51"/>
    <p:sldId id="285" r:id="rId52"/>
    <p:sldId id="286" r:id="rId53"/>
    <p:sldId id="287" r:id="rId54"/>
    <p:sldId id="288" r:id="rId55"/>
    <p:sldId id="289" r:id="rId56"/>
    <p:sldId id="290" r:id="rId57"/>
    <p:sldId id="382" r:id="rId58"/>
    <p:sldId id="291" r:id="rId59"/>
    <p:sldId id="383" r:id="rId60"/>
    <p:sldId id="292" r:id="rId61"/>
    <p:sldId id="381" r:id="rId62"/>
    <p:sldId id="303" r:id="rId63"/>
    <p:sldId id="304" r:id="rId64"/>
    <p:sldId id="306" r:id="rId65"/>
    <p:sldId id="305" r:id="rId66"/>
    <p:sldId id="307" r:id="rId67"/>
    <p:sldId id="308" r:id="rId68"/>
    <p:sldId id="379" r:id="rId69"/>
    <p:sldId id="309" r:id="rId70"/>
    <p:sldId id="310" r:id="rId71"/>
    <p:sldId id="311" r:id="rId72"/>
    <p:sldId id="312" r:id="rId73"/>
    <p:sldId id="313" r:id="rId74"/>
    <p:sldId id="314" r:id="rId75"/>
    <p:sldId id="315" r:id="rId76"/>
    <p:sldId id="316" r:id="rId77"/>
    <p:sldId id="380"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389" r:id="rId99"/>
    <p:sldId id="390" r:id="rId100"/>
    <p:sldId id="391" r:id="rId101"/>
    <p:sldId id="337" r:id="rId102"/>
    <p:sldId id="339" r:id="rId103"/>
    <p:sldId id="338" r:id="rId104"/>
    <p:sldId id="340" r:id="rId105"/>
    <p:sldId id="341" r:id="rId106"/>
    <p:sldId id="344" r:id="rId107"/>
    <p:sldId id="342" r:id="rId108"/>
    <p:sldId id="343" r:id="rId109"/>
    <p:sldId id="345" r:id="rId110"/>
    <p:sldId id="346" r:id="rId111"/>
    <p:sldId id="347" r:id="rId112"/>
    <p:sldId id="348" r:id="rId113"/>
    <p:sldId id="349" r:id="rId114"/>
    <p:sldId id="350" r:id="rId115"/>
    <p:sldId id="353" r:id="rId116"/>
    <p:sldId id="354" r:id="rId117"/>
    <p:sldId id="355" r:id="rId118"/>
    <p:sldId id="356" r:id="rId119"/>
    <p:sldId id="357" r:id="rId120"/>
    <p:sldId id="359" r:id="rId121"/>
    <p:sldId id="360" r:id="rId122"/>
    <p:sldId id="361" r:id="rId123"/>
    <p:sldId id="362" r:id="rId124"/>
    <p:sldId id="351" r:id="rId125"/>
    <p:sldId id="352" r:id="rId126"/>
    <p:sldId id="363" r:id="rId127"/>
    <p:sldId id="384" r:id="rId128"/>
    <p:sldId id="385" r:id="rId129"/>
    <p:sldId id="386" r:id="rId130"/>
    <p:sldId id="387"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23" d="100"/>
          <a:sy n="123" d="100"/>
        </p:scale>
        <p:origin x="-114"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gif"/></Relationships>
</file>

<file path=ppt/diagrams/_rels/drawing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DD944-4CCB-4EEF-9364-78D79F518A64}"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S"/>
        </a:p>
      </dgm:t>
    </dgm:pt>
    <dgm:pt modelId="{A46DEE99-409E-4F8E-ADAC-C667DC9AAF9C}">
      <dgm:prSet phldrT="[Texto]"/>
      <dgm:spPr/>
      <dgm:t>
        <a:bodyPr/>
        <a:lstStyle/>
        <a:p>
          <a:r>
            <a:rPr lang="es-ES" dirty="0"/>
            <a:t>El trabajo como fuente de salud</a:t>
          </a:r>
        </a:p>
      </dgm:t>
    </dgm:pt>
    <dgm:pt modelId="{3887CBA1-D446-4282-8AEB-957952C5F335}" type="parTrans" cxnId="{32417ED1-13B8-48F4-BF6C-A011CC59A044}">
      <dgm:prSet/>
      <dgm:spPr/>
      <dgm:t>
        <a:bodyPr/>
        <a:lstStyle/>
        <a:p>
          <a:endParaRPr lang="es-ES"/>
        </a:p>
      </dgm:t>
    </dgm:pt>
    <dgm:pt modelId="{51DDB294-A130-407C-B0E2-E45939C787BB}" type="sibTrans" cxnId="{32417ED1-13B8-48F4-BF6C-A011CC59A044}">
      <dgm:prSet/>
      <dgm:spPr/>
      <dgm:t>
        <a:bodyPr/>
        <a:lstStyle/>
        <a:p>
          <a:endParaRPr lang="es-ES"/>
        </a:p>
      </dgm:t>
    </dgm:pt>
    <dgm:pt modelId="{FF31DEBC-BB27-41EC-9DB7-857196BBF964}">
      <dgm:prSet phldrT="[Texto]"/>
      <dgm:spPr/>
      <dgm:t>
        <a:bodyPr/>
        <a:lstStyle/>
        <a:p>
          <a:r>
            <a:rPr lang="es-ES" dirty="0"/>
            <a:t>El trabajo como riesgo de salud</a:t>
          </a:r>
        </a:p>
      </dgm:t>
    </dgm:pt>
    <dgm:pt modelId="{A2606E79-7F15-4D42-83CC-17A484AABE8C}" type="parTrans" cxnId="{02DF7C83-9717-4A2E-8498-377C5136AEF0}">
      <dgm:prSet/>
      <dgm:spPr/>
      <dgm:t>
        <a:bodyPr/>
        <a:lstStyle/>
        <a:p>
          <a:endParaRPr lang="es-ES"/>
        </a:p>
      </dgm:t>
    </dgm:pt>
    <dgm:pt modelId="{BD75852E-6373-4F94-8122-11D0864E9463}" type="sibTrans" cxnId="{02DF7C83-9717-4A2E-8498-377C5136AEF0}">
      <dgm:prSet/>
      <dgm:spPr/>
      <dgm:t>
        <a:bodyPr/>
        <a:lstStyle/>
        <a:p>
          <a:endParaRPr lang="es-ES"/>
        </a:p>
      </dgm:t>
    </dgm:pt>
    <dgm:pt modelId="{51948B55-97A2-4F03-8FA0-8E3B68167012}" type="pres">
      <dgm:prSet presAssocID="{731DD944-4CCB-4EEF-9364-78D79F518A64}" presName="compositeShape" presStyleCnt="0">
        <dgm:presLayoutVars>
          <dgm:chMax val="2"/>
          <dgm:dir/>
          <dgm:resizeHandles val="exact"/>
        </dgm:presLayoutVars>
      </dgm:prSet>
      <dgm:spPr/>
      <dgm:t>
        <a:bodyPr/>
        <a:lstStyle/>
        <a:p>
          <a:endParaRPr lang="es-ES"/>
        </a:p>
      </dgm:t>
    </dgm:pt>
    <dgm:pt modelId="{57B39605-75C8-4E05-91BD-BE2319DCDDC7}" type="pres">
      <dgm:prSet presAssocID="{731DD944-4CCB-4EEF-9364-78D79F518A64}" presName="divider" presStyleLbl="fgShp" presStyleIdx="0" presStyleCnt="1"/>
      <dgm:spPr/>
    </dgm:pt>
    <dgm:pt modelId="{D11B0D46-BFDA-4024-A2AC-4F7E68B6C437}" type="pres">
      <dgm:prSet presAssocID="{A46DEE99-409E-4F8E-ADAC-C667DC9AAF9C}" presName="downArrow" presStyleLbl="node1" presStyleIdx="0" presStyleCnt="2"/>
      <dgm:spPr/>
    </dgm:pt>
    <dgm:pt modelId="{88A008F9-4662-471F-91D8-0C268C3C9EBB}" type="pres">
      <dgm:prSet presAssocID="{A46DEE99-409E-4F8E-ADAC-C667DC9AAF9C}" presName="downArrowText" presStyleLbl="revTx" presStyleIdx="0" presStyleCnt="2">
        <dgm:presLayoutVars>
          <dgm:bulletEnabled val="1"/>
        </dgm:presLayoutVars>
      </dgm:prSet>
      <dgm:spPr/>
      <dgm:t>
        <a:bodyPr/>
        <a:lstStyle/>
        <a:p>
          <a:endParaRPr lang="es-ES"/>
        </a:p>
      </dgm:t>
    </dgm:pt>
    <dgm:pt modelId="{06A2CBE0-5CBD-44FE-B3F7-FBD1A1BC9C16}" type="pres">
      <dgm:prSet presAssocID="{FF31DEBC-BB27-41EC-9DB7-857196BBF964}" presName="upArrow" presStyleLbl="node1" presStyleIdx="1" presStyleCnt="2"/>
      <dgm:spPr/>
    </dgm:pt>
    <dgm:pt modelId="{FE3B8018-7D37-49E6-9B9A-7090FD05F22F}" type="pres">
      <dgm:prSet presAssocID="{FF31DEBC-BB27-41EC-9DB7-857196BBF964}" presName="upArrowText" presStyleLbl="revTx" presStyleIdx="1" presStyleCnt="2">
        <dgm:presLayoutVars>
          <dgm:bulletEnabled val="1"/>
        </dgm:presLayoutVars>
      </dgm:prSet>
      <dgm:spPr/>
      <dgm:t>
        <a:bodyPr/>
        <a:lstStyle/>
        <a:p>
          <a:endParaRPr lang="es-ES"/>
        </a:p>
      </dgm:t>
    </dgm:pt>
  </dgm:ptLst>
  <dgm:cxnLst>
    <dgm:cxn modelId="{32417ED1-13B8-48F4-BF6C-A011CC59A044}" srcId="{731DD944-4CCB-4EEF-9364-78D79F518A64}" destId="{A46DEE99-409E-4F8E-ADAC-C667DC9AAF9C}" srcOrd="0" destOrd="0" parTransId="{3887CBA1-D446-4282-8AEB-957952C5F335}" sibTransId="{51DDB294-A130-407C-B0E2-E45939C787BB}"/>
    <dgm:cxn modelId="{AA68D9E6-6B17-44E1-981F-852B6E801930}" type="presOf" srcId="{A46DEE99-409E-4F8E-ADAC-C667DC9AAF9C}" destId="{88A008F9-4662-471F-91D8-0C268C3C9EBB}" srcOrd="0" destOrd="0" presId="urn:microsoft.com/office/officeart/2005/8/layout/arrow3"/>
    <dgm:cxn modelId="{02DF7C83-9717-4A2E-8498-377C5136AEF0}" srcId="{731DD944-4CCB-4EEF-9364-78D79F518A64}" destId="{FF31DEBC-BB27-41EC-9DB7-857196BBF964}" srcOrd="1" destOrd="0" parTransId="{A2606E79-7F15-4D42-83CC-17A484AABE8C}" sibTransId="{BD75852E-6373-4F94-8122-11D0864E9463}"/>
    <dgm:cxn modelId="{52201DDE-8115-41D0-9BB1-5D1CBFF1E106}" type="presOf" srcId="{FF31DEBC-BB27-41EC-9DB7-857196BBF964}" destId="{FE3B8018-7D37-49E6-9B9A-7090FD05F22F}" srcOrd="0" destOrd="0" presId="urn:microsoft.com/office/officeart/2005/8/layout/arrow3"/>
    <dgm:cxn modelId="{4122B591-CCA5-4AA3-9534-9C3AFD5EDF5D}" type="presOf" srcId="{731DD944-4CCB-4EEF-9364-78D79F518A64}" destId="{51948B55-97A2-4F03-8FA0-8E3B68167012}" srcOrd="0" destOrd="0" presId="urn:microsoft.com/office/officeart/2005/8/layout/arrow3"/>
    <dgm:cxn modelId="{A9A1AEF7-EFEA-4481-8177-A41C38472187}" type="presParOf" srcId="{51948B55-97A2-4F03-8FA0-8E3B68167012}" destId="{57B39605-75C8-4E05-91BD-BE2319DCDDC7}" srcOrd="0" destOrd="0" presId="urn:microsoft.com/office/officeart/2005/8/layout/arrow3"/>
    <dgm:cxn modelId="{DE3E99D2-601F-438C-B797-4A4377A1EDD7}" type="presParOf" srcId="{51948B55-97A2-4F03-8FA0-8E3B68167012}" destId="{D11B0D46-BFDA-4024-A2AC-4F7E68B6C437}" srcOrd="1" destOrd="0" presId="urn:microsoft.com/office/officeart/2005/8/layout/arrow3"/>
    <dgm:cxn modelId="{F2A3314F-C869-4A37-8C5E-F785D6B636E8}" type="presParOf" srcId="{51948B55-97A2-4F03-8FA0-8E3B68167012}" destId="{88A008F9-4662-471F-91D8-0C268C3C9EBB}" srcOrd="2" destOrd="0" presId="urn:microsoft.com/office/officeart/2005/8/layout/arrow3"/>
    <dgm:cxn modelId="{5FB3B5F7-ED46-4FC5-AE2C-421447969466}" type="presParOf" srcId="{51948B55-97A2-4F03-8FA0-8E3B68167012}" destId="{06A2CBE0-5CBD-44FE-B3F7-FBD1A1BC9C16}" srcOrd="3" destOrd="0" presId="urn:microsoft.com/office/officeart/2005/8/layout/arrow3"/>
    <dgm:cxn modelId="{8073526C-A20C-4226-A685-7F27D5AFCC4A}" type="presParOf" srcId="{51948B55-97A2-4F03-8FA0-8E3B68167012}" destId="{FE3B8018-7D37-49E6-9B9A-7090FD05F22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63A2A0-C92D-4CC5-A87C-9AD25841A2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7C14994-289C-4FB3-A9EE-2DF4EED15B55}">
      <dgm:prSet/>
      <dgm:spPr/>
      <dgm:t>
        <a:bodyPr/>
        <a:lstStyle/>
        <a:p>
          <a:pPr rtl="0"/>
          <a:r>
            <a:rPr lang="es-AR" b="0" i="0" dirty="0">
              <a:solidFill>
                <a:srgbClr val="FFFF00"/>
              </a:solidFill>
            </a:rPr>
            <a:t>Criterio cualitativo: consiste en establecer la lista indicativa de las ocupaciones donde se pueda producir la exposición, sin señalar la intensidad de la misma</a:t>
          </a:r>
          <a:endParaRPr lang="es-AR" dirty="0">
            <a:solidFill>
              <a:srgbClr val="FFFF00"/>
            </a:solidFill>
          </a:endParaRPr>
        </a:p>
      </dgm:t>
    </dgm:pt>
    <dgm:pt modelId="{72E87365-336F-4409-A140-75E4441DF940}" type="parTrans" cxnId="{6B86B443-7190-48C7-ACC3-4AFF51C609EB}">
      <dgm:prSet/>
      <dgm:spPr/>
      <dgm:t>
        <a:bodyPr/>
        <a:lstStyle/>
        <a:p>
          <a:endParaRPr lang="es-ES"/>
        </a:p>
      </dgm:t>
    </dgm:pt>
    <dgm:pt modelId="{62F85342-8753-494A-A6BE-50957B1287A5}" type="sibTrans" cxnId="{6B86B443-7190-48C7-ACC3-4AFF51C609EB}">
      <dgm:prSet/>
      <dgm:spPr/>
      <dgm:t>
        <a:bodyPr/>
        <a:lstStyle/>
        <a:p>
          <a:endParaRPr lang="es-ES"/>
        </a:p>
      </dgm:t>
    </dgm:pt>
    <dgm:pt modelId="{F0ABD8F8-19BD-48FD-A845-5F6A49F8F36F}">
      <dgm:prSet/>
      <dgm:spPr/>
      <dgm:t>
        <a:bodyPr/>
        <a:lstStyle/>
        <a:p>
          <a:pPr rtl="0"/>
          <a:r>
            <a:rPr lang="es-AR" b="0" i="0" dirty="0">
              <a:solidFill>
                <a:srgbClr val="FFFF00"/>
              </a:solidFill>
            </a:rPr>
            <a:t>Criterio cuantitativo: que asocia la exposición con las disposiciones existentes acerca de los valores umbrales limite, o concentraciones máximas permisibles de exposición</a:t>
          </a:r>
          <a:endParaRPr lang="es-AR" dirty="0">
            <a:solidFill>
              <a:srgbClr val="FFFF00"/>
            </a:solidFill>
          </a:endParaRPr>
        </a:p>
      </dgm:t>
    </dgm:pt>
    <dgm:pt modelId="{D6ED17AC-1EAE-4144-A80E-7903AF1D7348}" type="parTrans" cxnId="{1CB9CD0B-2805-48F7-ACEB-FEB49ED8C388}">
      <dgm:prSet/>
      <dgm:spPr/>
      <dgm:t>
        <a:bodyPr/>
        <a:lstStyle/>
        <a:p>
          <a:endParaRPr lang="es-ES"/>
        </a:p>
      </dgm:t>
    </dgm:pt>
    <dgm:pt modelId="{7CA35947-4366-48D5-8309-45B4BC3FAA6B}" type="sibTrans" cxnId="{1CB9CD0B-2805-48F7-ACEB-FEB49ED8C388}">
      <dgm:prSet/>
      <dgm:spPr/>
      <dgm:t>
        <a:bodyPr/>
        <a:lstStyle/>
        <a:p>
          <a:endParaRPr lang="es-ES"/>
        </a:p>
      </dgm:t>
    </dgm:pt>
    <dgm:pt modelId="{18065CEF-4838-4271-AB8F-C84AA11E692E}" type="pres">
      <dgm:prSet presAssocID="{DD63A2A0-C92D-4CC5-A87C-9AD25841A29B}" presName="linear" presStyleCnt="0">
        <dgm:presLayoutVars>
          <dgm:animLvl val="lvl"/>
          <dgm:resizeHandles val="exact"/>
        </dgm:presLayoutVars>
      </dgm:prSet>
      <dgm:spPr/>
      <dgm:t>
        <a:bodyPr/>
        <a:lstStyle/>
        <a:p>
          <a:endParaRPr lang="es-ES"/>
        </a:p>
      </dgm:t>
    </dgm:pt>
    <dgm:pt modelId="{27AC063D-BF3B-40AE-A784-58130CFDDE40}" type="pres">
      <dgm:prSet presAssocID="{07C14994-289C-4FB3-A9EE-2DF4EED15B55}" presName="parentText" presStyleLbl="node1" presStyleIdx="0" presStyleCnt="2" custScaleY="134630">
        <dgm:presLayoutVars>
          <dgm:chMax val="0"/>
          <dgm:bulletEnabled val="1"/>
        </dgm:presLayoutVars>
      </dgm:prSet>
      <dgm:spPr/>
      <dgm:t>
        <a:bodyPr/>
        <a:lstStyle/>
        <a:p>
          <a:endParaRPr lang="es-ES"/>
        </a:p>
      </dgm:t>
    </dgm:pt>
    <dgm:pt modelId="{DE5087CB-06D7-4EC6-985B-27448150BA2F}" type="pres">
      <dgm:prSet presAssocID="{62F85342-8753-494A-A6BE-50957B1287A5}" presName="spacer" presStyleCnt="0"/>
      <dgm:spPr/>
    </dgm:pt>
    <dgm:pt modelId="{C0C826D2-5ADD-4028-AC6A-0BC4D8E4A7B9}" type="pres">
      <dgm:prSet presAssocID="{F0ABD8F8-19BD-48FD-A845-5F6A49F8F36F}" presName="parentText" presStyleLbl="node1" presStyleIdx="1" presStyleCnt="2" custScaleY="119681">
        <dgm:presLayoutVars>
          <dgm:chMax val="0"/>
          <dgm:bulletEnabled val="1"/>
        </dgm:presLayoutVars>
      </dgm:prSet>
      <dgm:spPr/>
      <dgm:t>
        <a:bodyPr/>
        <a:lstStyle/>
        <a:p>
          <a:endParaRPr lang="es-ES"/>
        </a:p>
      </dgm:t>
    </dgm:pt>
  </dgm:ptLst>
  <dgm:cxnLst>
    <dgm:cxn modelId="{6B86B443-7190-48C7-ACC3-4AFF51C609EB}" srcId="{DD63A2A0-C92D-4CC5-A87C-9AD25841A29B}" destId="{07C14994-289C-4FB3-A9EE-2DF4EED15B55}" srcOrd="0" destOrd="0" parTransId="{72E87365-336F-4409-A140-75E4441DF940}" sibTransId="{62F85342-8753-494A-A6BE-50957B1287A5}"/>
    <dgm:cxn modelId="{727260E4-E45F-4022-AEB6-F726F1D6D2C0}" type="presOf" srcId="{07C14994-289C-4FB3-A9EE-2DF4EED15B55}" destId="{27AC063D-BF3B-40AE-A784-58130CFDDE40}" srcOrd="0" destOrd="0" presId="urn:microsoft.com/office/officeart/2005/8/layout/vList2"/>
    <dgm:cxn modelId="{854B9BD6-E7F2-4529-8919-B15D4148D5B9}" type="presOf" srcId="{F0ABD8F8-19BD-48FD-A845-5F6A49F8F36F}" destId="{C0C826D2-5ADD-4028-AC6A-0BC4D8E4A7B9}" srcOrd="0" destOrd="0" presId="urn:microsoft.com/office/officeart/2005/8/layout/vList2"/>
    <dgm:cxn modelId="{9ED25048-6C9E-44C5-A091-9A2406A3AF69}" type="presOf" srcId="{DD63A2A0-C92D-4CC5-A87C-9AD25841A29B}" destId="{18065CEF-4838-4271-AB8F-C84AA11E692E}" srcOrd="0" destOrd="0" presId="urn:microsoft.com/office/officeart/2005/8/layout/vList2"/>
    <dgm:cxn modelId="{1CB9CD0B-2805-48F7-ACEB-FEB49ED8C388}" srcId="{DD63A2A0-C92D-4CC5-A87C-9AD25841A29B}" destId="{F0ABD8F8-19BD-48FD-A845-5F6A49F8F36F}" srcOrd="1" destOrd="0" parTransId="{D6ED17AC-1EAE-4144-A80E-7903AF1D7348}" sibTransId="{7CA35947-4366-48D5-8309-45B4BC3FAA6B}"/>
    <dgm:cxn modelId="{46A60DC5-8D4C-4DFB-AD40-B1313FCCE8A0}" type="presParOf" srcId="{18065CEF-4838-4271-AB8F-C84AA11E692E}" destId="{27AC063D-BF3B-40AE-A784-58130CFDDE40}" srcOrd="0" destOrd="0" presId="urn:microsoft.com/office/officeart/2005/8/layout/vList2"/>
    <dgm:cxn modelId="{47DDB71F-8DC9-43B0-8EDA-DC35913A3AAA}" type="presParOf" srcId="{18065CEF-4838-4271-AB8F-C84AA11E692E}" destId="{DE5087CB-06D7-4EC6-985B-27448150BA2F}" srcOrd="1" destOrd="0" presId="urn:microsoft.com/office/officeart/2005/8/layout/vList2"/>
    <dgm:cxn modelId="{A283DE38-F1B2-4D4E-8722-3F901C6E77BB}" type="presParOf" srcId="{18065CEF-4838-4271-AB8F-C84AA11E692E}" destId="{C0C826D2-5ADD-4028-AC6A-0BC4D8E4A7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7CCFB4-D965-465F-A0EE-E194C14EB898}"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ES"/>
        </a:p>
      </dgm:t>
    </dgm:pt>
    <dgm:pt modelId="{388B876D-3F58-497F-8DEF-2299FE552CB5}">
      <dgm:prSet/>
      <dgm:spPr/>
      <dgm:t>
        <a:bodyPr/>
        <a:lstStyle/>
        <a:p>
          <a:pPr rtl="0"/>
          <a:r>
            <a:rPr lang="es-AR" b="0" i="0" dirty="0">
              <a:solidFill>
                <a:srgbClr val="FFFF00"/>
              </a:solidFill>
            </a:rPr>
            <a:t>FUNDAMENTOS PATOLOGICOS: Se refieren a la especificidad de un efecto atribuible a la acción de un agente determinado. La demostración de la especificidad del efecto con base en la patología es de tres tipos</a:t>
          </a:r>
          <a:endParaRPr lang="es-AR" dirty="0">
            <a:solidFill>
              <a:srgbClr val="FFFF00"/>
            </a:solidFill>
          </a:endParaRPr>
        </a:p>
      </dgm:t>
    </dgm:pt>
    <dgm:pt modelId="{C01C0806-F845-4DFB-87E5-CFA9502DE756}" type="parTrans" cxnId="{47F4198E-01FA-4F77-8DC9-450882FB1DBD}">
      <dgm:prSet/>
      <dgm:spPr/>
      <dgm:t>
        <a:bodyPr/>
        <a:lstStyle/>
        <a:p>
          <a:endParaRPr lang="es-ES"/>
        </a:p>
      </dgm:t>
    </dgm:pt>
    <dgm:pt modelId="{9814D591-4C2E-47C3-A9EC-36CEC9A367E6}" type="sibTrans" cxnId="{47F4198E-01FA-4F77-8DC9-450882FB1DBD}">
      <dgm:prSet/>
      <dgm:spPr/>
      <dgm:t>
        <a:bodyPr/>
        <a:lstStyle/>
        <a:p>
          <a:endParaRPr lang="es-ES"/>
        </a:p>
      </dgm:t>
    </dgm:pt>
    <dgm:pt modelId="{E3060B1F-7F4D-4B23-8E0D-2B8B7FFBE3F6}">
      <dgm:prSet/>
      <dgm:spPr/>
      <dgm:t>
        <a:bodyPr/>
        <a:lstStyle/>
        <a:p>
          <a:pPr rtl="0"/>
          <a:r>
            <a:rPr lang="es-AR" b="0" i="0"/>
            <a:t>Clínica</a:t>
          </a:r>
          <a:endParaRPr lang="es-AR"/>
        </a:p>
      </dgm:t>
    </dgm:pt>
    <dgm:pt modelId="{3A5863B7-CAB3-452B-84BB-22D273CC0A41}" type="parTrans" cxnId="{8BA147C8-5B3C-4292-AE28-26D7535AAC70}">
      <dgm:prSet/>
      <dgm:spPr/>
      <dgm:t>
        <a:bodyPr/>
        <a:lstStyle/>
        <a:p>
          <a:endParaRPr lang="es-ES"/>
        </a:p>
      </dgm:t>
    </dgm:pt>
    <dgm:pt modelId="{28756C41-9C79-4039-875A-92CE3ED96425}" type="sibTrans" cxnId="{8BA147C8-5B3C-4292-AE28-26D7535AAC70}">
      <dgm:prSet/>
      <dgm:spPr/>
      <dgm:t>
        <a:bodyPr/>
        <a:lstStyle/>
        <a:p>
          <a:endParaRPr lang="es-ES"/>
        </a:p>
      </dgm:t>
    </dgm:pt>
    <dgm:pt modelId="{DCC7EF26-4603-4176-8427-783D831749FE}">
      <dgm:prSet/>
      <dgm:spPr/>
      <dgm:t>
        <a:bodyPr/>
        <a:lstStyle/>
        <a:p>
          <a:pPr rtl="0"/>
          <a:r>
            <a:rPr lang="es-AR" b="0" i="0"/>
            <a:t>Anatomía-patológica.</a:t>
          </a:r>
          <a:endParaRPr lang="es-AR"/>
        </a:p>
      </dgm:t>
    </dgm:pt>
    <dgm:pt modelId="{9470FE51-C121-4420-BDB7-57C01308C19C}" type="parTrans" cxnId="{411E1EA9-13C3-48FF-B294-C9721E331C75}">
      <dgm:prSet/>
      <dgm:spPr/>
      <dgm:t>
        <a:bodyPr/>
        <a:lstStyle/>
        <a:p>
          <a:endParaRPr lang="es-ES"/>
        </a:p>
      </dgm:t>
    </dgm:pt>
    <dgm:pt modelId="{3C05AD4A-865D-4B1A-9F96-2B68C76C6B0E}" type="sibTrans" cxnId="{411E1EA9-13C3-48FF-B294-C9721E331C75}">
      <dgm:prSet/>
      <dgm:spPr/>
      <dgm:t>
        <a:bodyPr/>
        <a:lstStyle/>
        <a:p>
          <a:endParaRPr lang="es-ES"/>
        </a:p>
      </dgm:t>
    </dgm:pt>
    <dgm:pt modelId="{632CA6D9-8DED-4C53-BD25-5BCDE298EDBD}">
      <dgm:prSet/>
      <dgm:spPr/>
      <dgm:t>
        <a:bodyPr/>
        <a:lstStyle/>
        <a:p>
          <a:pPr rtl="0"/>
          <a:r>
            <a:rPr lang="es-AR" b="0" i="0"/>
            <a:t>Experimental</a:t>
          </a:r>
          <a:endParaRPr lang="es-AR"/>
        </a:p>
      </dgm:t>
    </dgm:pt>
    <dgm:pt modelId="{6DC81F0E-75F3-49C0-8A35-67C9A812B919}" type="parTrans" cxnId="{D0413C59-C001-4D72-90F1-ECB06472ECC7}">
      <dgm:prSet/>
      <dgm:spPr/>
      <dgm:t>
        <a:bodyPr/>
        <a:lstStyle/>
        <a:p>
          <a:endParaRPr lang="es-ES"/>
        </a:p>
      </dgm:t>
    </dgm:pt>
    <dgm:pt modelId="{A48F479B-D3B6-4D36-BC65-B884BD3760EC}" type="sibTrans" cxnId="{D0413C59-C001-4D72-90F1-ECB06472ECC7}">
      <dgm:prSet/>
      <dgm:spPr/>
      <dgm:t>
        <a:bodyPr/>
        <a:lstStyle/>
        <a:p>
          <a:endParaRPr lang="es-ES"/>
        </a:p>
      </dgm:t>
    </dgm:pt>
    <dgm:pt modelId="{5C0AE1BC-FF68-490A-A5DB-250710FE0105}">
      <dgm:prSet/>
      <dgm:spPr/>
      <dgm:t>
        <a:bodyPr/>
        <a:lstStyle/>
        <a:p>
          <a:pPr rtl="0"/>
          <a:r>
            <a:rPr lang="es-AR" b="0" i="0" dirty="0">
              <a:solidFill>
                <a:srgbClr val="FFFF00"/>
              </a:solidFill>
            </a:rPr>
            <a:t>FUNDAMENTOS MEDICO-LEGALES: No tienen los fundamentos señalados anteriormente. Pero hay variadas razones que lo justifican y que son de orden social, cultural y tradiciones de jurisprudencia que justifican su inclusión.</a:t>
          </a:r>
          <a:endParaRPr lang="es-AR" dirty="0">
            <a:solidFill>
              <a:srgbClr val="FFFF00"/>
            </a:solidFill>
          </a:endParaRPr>
        </a:p>
      </dgm:t>
    </dgm:pt>
    <dgm:pt modelId="{1B75BBC6-3060-4BC2-88DD-8A7A50AAEDD8}" type="parTrans" cxnId="{152B48A9-CF02-4FD4-8D68-377B9AA9A57E}">
      <dgm:prSet/>
      <dgm:spPr/>
      <dgm:t>
        <a:bodyPr/>
        <a:lstStyle/>
        <a:p>
          <a:endParaRPr lang="es-ES"/>
        </a:p>
      </dgm:t>
    </dgm:pt>
    <dgm:pt modelId="{960C408E-A6C0-47F9-B274-5E8E8A26AB1F}" type="sibTrans" cxnId="{152B48A9-CF02-4FD4-8D68-377B9AA9A57E}">
      <dgm:prSet/>
      <dgm:spPr/>
      <dgm:t>
        <a:bodyPr/>
        <a:lstStyle/>
        <a:p>
          <a:endParaRPr lang="es-ES"/>
        </a:p>
      </dgm:t>
    </dgm:pt>
    <dgm:pt modelId="{1CCE4DAD-7B12-4F3E-83EA-6C273EAAFCE7}" type="pres">
      <dgm:prSet presAssocID="{777CCFB4-D965-465F-A0EE-E194C14EB898}" presName="Name0" presStyleCnt="0">
        <dgm:presLayoutVars>
          <dgm:dir/>
          <dgm:animLvl val="lvl"/>
          <dgm:resizeHandles val="exact"/>
        </dgm:presLayoutVars>
      </dgm:prSet>
      <dgm:spPr/>
      <dgm:t>
        <a:bodyPr/>
        <a:lstStyle/>
        <a:p>
          <a:endParaRPr lang="es-ES"/>
        </a:p>
      </dgm:t>
    </dgm:pt>
    <dgm:pt modelId="{AF4224E3-D8B9-46FC-AED7-10E859E04865}" type="pres">
      <dgm:prSet presAssocID="{388B876D-3F58-497F-8DEF-2299FE552CB5}" presName="composite" presStyleCnt="0"/>
      <dgm:spPr/>
    </dgm:pt>
    <dgm:pt modelId="{169378ED-D1C9-4BFE-BA9E-02D60B3150E5}" type="pres">
      <dgm:prSet presAssocID="{388B876D-3F58-497F-8DEF-2299FE552CB5}" presName="parTx" presStyleLbl="alignNode1" presStyleIdx="0" presStyleCnt="2">
        <dgm:presLayoutVars>
          <dgm:chMax val="0"/>
          <dgm:chPref val="0"/>
          <dgm:bulletEnabled val="1"/>
        </dgm:presLayoutVars>
      </dgm:prSet>
      <dgm:spPr/>
      <dgm:t>
        <a:bodyPr/>
        <a:lstStyle/>
        <a:p>
          <a:endParaRPr lang="es-ES"/>
        </a:p>
      </dgm:t>
    </dgm:pt>
    <dgm:pt modelId="{4F841505-681B-4BF0-B7E4-EAF296C337C9}" type="pres">
      <dgm:prSet presAssocID="{388B876D-3F58-497F-8DEF-2299FE552CB5}" presName="desTx" presStyleLbl="alignAccFollowNode1" presStyleIdx="0" presStyleCnt="2">
        <dgm:presLayoutVars>
          <dgm:bulletEnabled val="1"/>
        </dgm:presLayoutVars>
      </dgm:prSet>
      <dgm:spPr/>
      <dgm:t>
        <a:bodyPr/>
        <a:lstStyle/>
        <a:p>
          <a:endParaRPr lang="es-ES"/>
        </a:p>
      </dgm:t>
    </dgm:pt>
    <dgm:pt modelId="{AC37C0E8-6C05-413D-B5E8-E364E0665555}" type="pres">
      <dgm:prSet presAssocID="{9814D591-4C2E-47C3-A9EC-36CEC9A367E6}" presName="space" presStyleCnt="0"/>
      <dgm:spPr/>
    </dgm:pt>
    <dgm:pt modelId="{7192C726-4FEB-46C9-A26C-E1ADD55E7C93}" type="pres">
      <dgm:prSet presAssocID="{5C0AE1BC-FF68-490A-A5DB-250710FE0105}" presName="composite" presStyleCnt="0"/>
      <dgm:spPr/>
    </dgm:pt>
    <dgm:pt modelId="{E41F9A2A-9A95-4FEA-83F8-6BB1DE531953}" type="pres">
      <dgm:prSet presAssocID="{5C0AE1BC-FF68-490A-A5DB-250710FE0105}" presName="parTx" presStyleLbl="alignNode1" presStyleIdx="1" presStyleCnt="2">
        <dgm:presLayoutVars>
          <dgm:chMax val="0"/>
          <dgm:chPref val="0"/>
          <dgm:bulletEnabled val="1"/>
        </dgm:presLayoutVars>
      </dgm:prSet>
      <dgm:spPr/>
      <dgm:t>
        <a:bodyPr/>
        <a:lstStyle/>
        <a:p>
          <a:endParaRPr lang="es-ES"/>
        </a:p>
      </dgm:t>
    </dgm:pt>
    <dgm:pt modelId="{BDF623F3-1354-4A9E-840A-0C15A95A535A}" type="pres">
      <dgm:prSet presAssocID="{5C0AE1BC-FF68-490A-A5DB-250710FE0105}" presName="desTx" presStyleLbl="alignAccFollowNode1" presStyleIdx="1" presStyleCnt="2">
        <dgm:presLayoutVars>
          <dgm:bulletEnabled val="1"/>
        </dgm:presLayoutVars>
      </dgm:prSet>
      <dgm:spPr/>
    </dgm:pt>
  </dgm:ptLst>
  <dgm:cxnLst>
    <dgm:cxn modelId="{1D7E1C08-E865-41B5-97BB-BF41E7226C93}" type="presOf" srcId="{5C0AE1BC-FF68-490A-A5DB-250710FE0105}" destId="{E41F9A2A-9A95-4FEA-83F8-6BB1DE531953}" srcOrd="0" destOrd="0" presId="urn:microsoft.com/office/officeart/2005/8/layout/hList1"/>
    <dgm:cxn modelId="{D0413C59-C001-4D72-90F1-ECB06472ECC7}" srcId="{388B876D-3F58-497F-8DEF-2299FE552CB5}" destId="{632CA6D9-8DED-4C53-BD25-5BCDE298EDBD}" srcOrd="2" destOrd="0" parTransId="{6DC81F0E-75F3-49C0-8A35-67C9A812B919}" sibTransId="{A48F479B-D3B6-4D36-BC65-B884BD3760EC}"/>
    <dgm:cxn modelId="{8BA147C8-5B3C-4292-AE28-26D7535AAC70}" srcId="{388B876D-3F58-497F-8DEF-2299FE552CB5}" destId="{E3060B1F-7F4D-4B23-8E0D-2B8B7FFBE3F6}" srcOrd="0" destOrd="0" parTransId="{3A5863B7-CAB3-452B-84BB-22D273CC0A41}" sibTransId="{28756C41-9C79-4039-875A-92CE3ED96425}"/>
    <dgm:cxn modelId="{411E1EA9-13C3-48FF-B294-C9721E331C75}" srcId="{388B876D-3F58-497F-8DEF-2299FE552CB5}" destId="{DCC7EF26-4603-4176-8427-783D831749FE}" srcOrd="1" destOrd="0" parTransId="{9470FE51-C121-4420-BDB7-57C01308C19C}" sibTransId="{3C05AD4A-865D-4B1A-9F96-2B68C76C6B0E}"/>
    <dgm:cxn modelId="{978042A0-309D-4051-9F55-0F75FD82DBDF}" type="presOf" srcId="{E3060B1F-7F4D-4B23-8E0D-2B8B7FFBE3F6}" destId="{4F841505-681B-4BF0-B7E4-EAF296C337C9}" srcOrd="0" destOrd="0" presId="urn:microsoft.com/office/officeart/2005/8/layout/hList1"/>
    <dgm:cxn modelId="{7B1BBB6F-66D5-4530-A066-87D285794DD5}" type="presOf" srcId="{777CCFB4-D965-465F-A0EE-E194C14EB898}" destId="{1CCE4DAD-7B12-4F3E-83EA-6C273EAAFCE7}" srcOrd="0" destOrd="0" presId="urn:microsoft.com/office/officeart/2005/8/layout/hList1"/>
    <dgm:cxn modelId="{C2C31116-5C7F-4B50-96A3-9C72C96F1694}" type="presOf" srcId="{632CA6D9-8DED-4C53-BD25-5BCDE298EDBD}" destId="{4F841505-681B-4BF0-B7E4-EAF296C337C9}" srcOrd="0" destOrd="2" presId="urn:microsoft.com/office/officeart/2005/8/layout/hList1"/>
    <dgm:cxn modelId="{0E04A1D9-812E-4EAB-97FC-0EEFEAB587F5}" type="presOf" srcId="{388B876D-3F58-497F-8DEF-2299FE552CB5}" destId="{169378ED-D1C9-4BFE-BA9E-02D60B3150E5}" srcOrd="0" destOrd="0" presId="urn:microsoft.com/office/officeart/2005/8/layout/hList1"/>
    <dgm:cxn modelId="{47F4198E-01FA-4F77-8DC9-450882FB1DBD}" srcId="{777CCFB4-D965-465F-A0EE-E194C14EB898}" destId="{388B876D-3F58-497F-8DEF-2299FE552CB5}" srcOrd="0" destOrd="0" parTransId="{C01C0806-F845-4DFB-87E5-CFA9502DE756}" sibTransId="{9814D591-4C2E-47C3-A9EC-36CEC9A367E6}"/>
    <dgm:cxn modelId="{B5CC2E97-13CC-45FA-8979-1613E5201585}" type="presOf" srcId="{DCC7EF26-4603-4176-8427-783D831749FE}" destId="{4F841505-681B-4BF0-B7E4-EAF296C337C9}" srcOrd="0" destOrd="1" presId="urn:microsoft.com/office/officeart/2005/8/layout/hList1"/>
    <dgm:cxn modelId="{152B48A9-CF02-4FD4-8D68-377B9AA9A57E}" srcId="{777CCFB4-D965-465F-A0EE-E194C14EB898}" destId="{5C0AE1BC-FF68-490A-A5DB-250710FE0105}" srcOrd="1" destOrd="0" parTransId="{1B75BBC6-3060-4BC2-88DD-8A7A50AAEDD8}" sibTransId="{960C408E-A6C0-47F9-B274-5E8E8A26AB1F}"/>
    <dgm:cxn modelId="{B509C5A0-5D91-4EC8-9FFE-F3AF9CD1AC5A}" type="presParOf" srcId="{1CCE4DAD-7B12-4F3E-83EA-6C273EAAFCE7}" destId="{AF4224E3-D8B9-46FC-AED7-10E859E04865}" srcOrd="0" destOrd="0" presId="urn:microsoft.com/office/officeart/2005/8/layout/hList1"/>
    <dgm:cxn modelId="{3F37504A-530D-47E7-9D8F-86EBC02DDE71}" type="presParOf" srcId="{AF4224E3-D8B9-46FC-AED7-10E859E04865}" destId="{169378ED-D1C9-4BFE-BA9E-02D60B3150E5}" srcOrd="0" destOrd="0" presId="urn:microsoft.com/office/officeart/2005/8/layout/hList1"/>
    <dgm:cxn modelId="{07ECFC77-433D-4139-853F-C213A845F744}" type="presParOf" srcId="{AF4224E3-D8B9-46FC-AED7-10E859E04865}" destId="{4F841505-681B-4BF0-B7E4-EAF296C337C9}" srcOrd="1" destOrd="0" presId="urn:microsoft.com/office/officeart/2005/8/layout/hList1"/>
    <dgm:cxn modelId="{43A74900-7CA1-4D3E-B6CC-162C50FDD25F}" type="presParOf" srcId="{1CCE4DAD-7B12-4F3E-83EA-6C273EAAFCE7}" destId="{AC37C0E8-6C05-413D-B5E8-E364E0665555}" srcOrd="1" destOrd="0" presId="urn:microsoft.com/office/officeart/2005/8/layout/hList1"/>
    <dgm:cxn modelId="{C87FE981-11C8-4037-B55F-2418693F1525}" type="presParOf" srcId="{1CCE4DAD-7B12-4F3E-83EA-6C273EAAFCE7}" destId="{7192C726-4FEB-46C9-A26C-E1ADD55E7C93}" srcOrd="2" destOrd="0" presId="urn:microsoft.com/office/officeart/2005/8/layout/hList1"/>
    <dgm:cxn modelId="{5F9B32CB-DDC1-4458-8D57-E2A3D9C1A179}" type="presParOf" srcId="{7192C726-4FEB-46C9-A26C-E1ADD55E7C93}" destId="{E41F9A2A-9A95-4FEA-83F8-6BB1DE531953}" srcOrd="0" destOrd="0" presId="urn:microsoft.com/office/officeart/2005/8/layout/hList1"/>
    <dgm:cxn modelId="{96D40CAA-206E-4CDB-9F94-3F5DCE0E8B9B}" type="presParOf" srcId="{7192C726-4FEB-46C9-A26C-E1ADD55E7C93}" destId="{BDF623F3-1354-4A9E-840A-0C15A95A53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072DF3-0235-4E2C-8938-921B49435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E279289-E776-476A-9034-CA0A906C718E}">
      <dgm:prSet/>
      <dgm:spPr/>
      <dgm:t>
        <a:bodyPr/>
        <a:lstStyle/>
        <a:p>
          <a:pPr rtl="0"/>
          <a:r>
            <a:rPr lang="es-AR" b="0" i="0" dirty="0">
              <a:solidFill>
                <a:srgbClr val="FFFF00"/>
              </a:solidFill>
            </a:rPr>
            <a:t>                                                   Accidente “in itinere”</a:t>
          </a:r>
          <a:endParaRPr lang="es-AR" dirty="0">
            <a:solidFill>
              <a:srgbClr val="FFFF00"/>
            </a:solidFill>
          </a:endParaRPr>
        </a:p>
      </dgm:t>
    </dgm:pt>
    <dgm:pt modelId="{9539EECF-1E09-4D5F-B832-A1ABC67E4A35}" type="parTrans" cxnId="{3C427563-FD53-4236-ADA3-9A4FF6CD4FAA}">
      <dgm:prSet/>
      <dgm:spPr/>
      <dgm:t>
        <a:bodyPr/>
        <a:lstStyle/>
        <a:p>
          <a:endParaRPr lang="es-ES"/>
        </a:p>
      </dgm:t>
    </dgm:pt>
    <dgm:pt modelId="{7126F86B-2D91-40C9-A24C-E48C5E6F3C60}" type="sibTrans" cxnId="{3C427563-FD53-4236-ADA3-9A4FF6CD4FAA}">
      <dgm:prSet/>
      <dgm:spPr/>
      <dgm:t>
        <a:bodyPr/>
        <a:lstStyle/>
        <a:p>
          <a:endParaRPr lang="es-ES"/>
        </a:p>
      </dgm:t>
    </dgm:pt>
    <dgm:pt modelId="{24B28003-7083-43B4-8BB4-AE5D46C5C7F5}">
      <dgm:prSet/>
      <dgm:spPr/>
      <dgm:t>
        <a:bodyPr/>
        <a:lstStyle/>
        <a:p>
          <a:pPr rtl="0"/>
          <a:r>
            <a:rPr lang="es-AR" b="0" i="0" dirty="0"/>
            <a:t>                                                   </a:t>
          </a:r>
          <a:r>
            <a:rPr lang="es-AR" b="0" i="0" dirty="0">
              <a:solidFill>
                <a:srgbClr val="FFFF00"/>
              </a:solidFill>
            </a:rPr>
            <a:t>Accidente laboral en el lugar de trabajo</a:t>
          </a:r>
          <a:endParaRPr lang="es-AR" dirty="0">
            <a:solidFill>
              <a:srgbClr val="FFFF00"/>
            </a:solidFill>
          </a:endParaRPr>
        </a:p>
      </dgm:t>
    </dgm:pt>
    <dgm:pt modelId="{4D6442B0-E6E7-4647-869D-F9DE9588F4DF}" type="parTrans" cxnId="{42DD310A-4BA1-4A48-BA36-18A90382C086}">
      <dgm:prSet/>
      <dgm:spPr/>
      <dgm:t>
        <a:bodyPr/>
        <a:lstStyle/>
        <a:p>
          <a:endParaRPr lang="es-ES"/>
        </a:p>
      </dgm:t>
    </dgm:pt>
    <dgm:pt modelId="{82E78EF8-DC9F-4CE5-A149-3AE6A0740256}" type="sibTrans" cxnId="{42DD310A-4BA1-4A48-BA36-18A90382C086}">
      <dgm:prSet/>
      <dgm:spPr/>
      <dgm:t>
        <a:bodyPr/>
        <a:lstStyle/>
        <a:p>
          <a:endParaRPr lang="es-ES"/>
        </a:p>
      </dgm:t>
    </dgm:pt>
    <dgm:pt modelId="{C6F1927C-80E7-45ED-A844-B1EC32092689}">
      <dgm:prSet/>
      <dgm:spPr/>
      <dgm:t>
        <a:bodyPr/>
        <a:lstStyle/>
        <a:p>
          <a:pPr rtl="0"/>
          <a:r>
            <a:rPr lang="es-AR" b="0" i="0" dirty="0"/>
            <a:t>                                                   </a:t>
          </a:r>
          <a:r>
            <a:rPr lang="es-AR" b="0" i="0" dirty="0">
              <a:solidFill>
                <a:srgbClr val="FFFF00"/>
              </a:solidFill>
            </a:rPr>
            <a:t>Victima de un asalto</a:t>
          </a:r>
          <a:endParaRPr lang="es-AR" dirty="0">
            <a:solidFill>
              <a:srgbClr val="FFFF00"/>
            </a:solidFill>
          </a:endParaRPr>
        </a:p>
      </dgm:t>
    </dgm:pt>
    <dgm:pt modelId="{158CD0BC-33AB-4A16-8F54-89AE2C788972}" type="parTrans" cxnId="{6537C89C-25DF-48B5-A6DF-951E916E6154}">
      <dgm:prSet/>
      <dgm:spPr/>
      <dgm:t>
        <a:bodyPr/>
        <a:lstStyle/>
        <a:p>
          <a:endParaRPr lang="es-ES"/>
        </a:p>
      </dgm:t>
    </dgm:pt>
    <dgm:pt modelId="{6EE8A617-BA31-47DA-859C-3F5790F8B691}" type="sibTrans" cxnId="{6537C89C-25DF-48B5-A6DF-951E916E6154}">
      <dgm:prSet/>
      <dgm:spPr/>
      <dgm:t>
        <a:bodyPr/>
        <a:lstStyle/>
        <a:p>
          <a:endParaRPr lang="es-ES"/>
        </a:p>
      </dgm:t>
    </dgm:pt>
    <dgm:pt modelId="{001FDA12-188F-4B67-B928-1DBB5B652383}">
      <dgm:prSet/>
      <dgm:spPr/>
      <dgm:t>
        <a:bodyPr/>
        <a:lstStyle/>
        <a:p>
          <a:pPr rtl="0"/>
          <a:r>
            <a:rPr lang="es-AR" b="0" i="0" dirty="0"/>
            <a:t>                                                   </a:t>
          </a:r>
          <a:r>
            <a:rPr lang="es-AR" b="0" i="0" dirty="0">
              <a:solidFill>
                <a:srgbClr val="FFFF00"/>
              </a:solidFill>
            </a:rPr>
            <a:t>Lesiones por movimientos repetidos de miembro superior.</a:t>
          </a:r>
          <a:endParaRPr lang="es-AR" dirty="0">
            <a:solidFill>
              <a:srgbClr val="FFFF00"/>
            </a:solidFill>
          </a:endParaRPr>
        </a:p>
      </dgm:t>
    </dgm:pt>
    <dgm:pt modelId="{CB3136B7-BA8A-410C-8E7C-AE15147CD16A}" type="parTrans" cxnId="{92B3C6CF-A098-4CD8-86D1-C854EABC00B2}">
      <dgm:prSet/>
      <dgm:spPr/>
      <dgm:t>
        <a:bodyPr/>
        <a:lstStyle/>
        <a:p>
          <a:endParaRPr lang="es-ES"/>
        </a:p>
      </dgm:t>
    </dgm:pt>
    <dgm:pt modelId="{2C0D5035-DD21-478F-9561-DE8B23527DF6}" type="sibTrans" cxnId="{92B3C6CF-A098-4CD8-86D1-C854EABC00B2}">
      <dgm:prSet/>
      <dgm:spPr/>
      <dgm:t>
        <a:bodyPr/>
        <a:lstStyle/>
        <a:p>
          <a:endParaRPr lang="es-ES"/>
        </a:p>
      </dgm:t>
    </dgm:pt>
    <dgm:pt modelId="{F50F70AE-6626-4BC5-8DF8-E5D186C59753}">
      <dgm:prSet/>
      <dgm:spPr/>
      <dgm:t>
        <a:bodyPr/>
        <a:lstStyle/>
        <a:p>
          <a:pPr rtl="0"/>
          <a:r>
            <a:rPr lang="es-AR" b="0" i="0" dirty="0"/>
            <a:t>                                                    </a:t>
          </a:r>
          <a:r>
            <a:rPr lang="es-AR" b="0" i="0" dirty="0">
              <a:solidFill>
                <a:srgbClr val="FFFF00"/>
              </a:solidFill>
            </a:rPr>
            <a:t>Lesiones por ruido o trauma acústico</a:t>
          </a:r>
          <a:r>
            <a:rPr lang="es-AR" b="0" i="0" dirty="0"/>
            <a:t>.</a:t>
          </a:r>
          <a:endParaRPr lang="es-AR" dirty="0"/>
        </a:p>
      </dgm:t>
    </dgm:pt>
    <dgm:pt modelId="{8EEA7EFF-DE39-4766-8018-67B6B8D4E768}" type="parTrans" cxnId="{549508B1-28DB-43F4-B574-289A99F815DC}">
      <dgm:prSet/>
      <dgm:spPr/>
      <dgm:t>
        <a:bodyPr/>
        <a:lstStyle/>
        <a:p>
          <a:endParaRPr lang="es-ES"/>
        </a:p>
      </dgm:t>
    </dgm:pt>
    <dgm:pt modelId="{A57C2AE1-3189-4CBD-9ED6-67B9B8F79A15}" type="sibTrans" cxnId="{549508B1-28DB-43F4-B574-289A99F815DC}">
      <dgm:prSet/>
      <dgm:spPr/>
      <dgm:t>
        <a:bodyPr/>
        <a:lstStyle/>
        <a:p>
          <a:endParaRPr lang="es-ES"/>
        </a:p>
      </dgm:t>
    </dgm:pt>
    <dgm:pt modelId="{D5741215-06EF-4E9C-803A-BA60AF3E11BE}">
      <dgm:prSet/>
      <dgm:spPr/>
      <dgm:t>
        <a:bodyPr/>
        <a:lstStyle/>
        <a:p>
          <a:pPr rtl="0"/>
          <a:r>
            <a:rPr lang="es-AR" b="0" i="0" dirty="0">
              <a:solidFill>
                <a:srgbClr val="FFFF00"/>
              </a:solidFill>
            </a:rPr>
            <a:t>                                                    Enfermedades por di stress.</a:t>
          </a:r>
          <a:endParaRPr lang="es-AR" dirty="0">
            <a:solidFill>
              <a:srgbClr val="FFFF00"/>
            </a:solidFill>
          </a:endParaRPr>
        </a:p>
      </dgm:t>
    </dgm:pt>
    <dgm:pt modelId="{46A01E38-A7B3-4CED-B87F-1D9179CD77BD}" type="parTrans" cxnId="{DCE2DF0C-6C07-4D76-9316-4AC8CC5493CD}">
      <dgm:prSet/>
      <dgm:spPr/>
      <dgm:t>
        <a:bodyPr/>
        <a:lstStyle/>
        <a:p>
          <a:endParaRPr lang="es-ES"/>
        </a:p>
      </dgm:t>
    </dgm:pt>
    <dgm:pt modelId="{BA3F7E62-B07C-48E8-B3F4-E71A613A8900}" type="sibTrans" cxnId="{DCE2DF0C-6C07-4D76-9316-4AC8CC5493CD}">
      <dgm:prSet/>
      <dgm:spPr/>
      <dgm:t>
        <a:bodyPr/>
        <a:lstStyle/>
        <a:p>
          <a:endParaRPr lang="es-ES"/>
        </a:p>
      </dgm:t>
    </dgm:pt>
    <dgm:pt modelId="{45888B7F-7819-4741-A323-AD737AA1D1B9}">
      <dgm:prSet/>
      <dgm:spPr/>
      <dgm:t>
        <a:bodyPr/>
        <a:lstStyle/>
        <a:p>
          <a:pPr rtl="0"/>
          <a:r>
            <a:rPr lang="es-AR" b="0" i="0" dirty="0"/>
            <a:t>                                                    </a:t>
          </a:r>
          <a:r>
            <a:rPr lang="es-AR" b="0" i="0" dirty="0">
              <a:solidFill>
                <a:srgbClr val="FFFF00"/>
              </a:solidFill>
            </a:rPr>
            <a:t>Conflicto organizacional</a:t>
          </a:r>
          <a:r>
            <a:rPr lang="es-AR" b="0" i="0" dirty="0"/>
            <a:t>.</a:t>
          </a:r>
          <a:endParaRPr lang="es-AR" dirty="0"/>
        </a:p>
      </dgm:t>
    </dgm:pt>
    <dgm:pt modelId="{963EF27C-76EC-4165-8D55-1296C238A334}" type="parTrans" cxnId="{EC473B6B-EEB6-4D4A-AFF2-DC28BCD29EA6}">
      <dgm:prSet/>
      <dgm:spPr/>
      <dgm:t>
        <a:bodyPr/>
        <a:lstStyle/>
        <a:p>
          <a:endParaRPr lang="es-ES"/>
        </a:p>
      </dgm:t>
    </dgm:pt>
    <dgm:pt modelId="{2ABCAF82-984C-41A7-A170-EF21341DF14A}" type="sibTrans" cxnId="{EC473B6B-EEB6-4D4A-AFF2-DC28BCD29EA6}">
      <dgm:prSet/>
      <dgm:spPr/>
      <dgm:t>
        <a:bodyPr/>
        <a:lstStyle/>
        <a:p>
          <a:endParaRPr lang="es-ES"/>
        </a:p>
      </dgm:t>
    </dgm:pt>
    <dgm:pt modelId="{D1A3C08C-0C97-4C52-B7F9-4FB9A807EE92}">
      <dgm:prSet/>
      <dgm:spPr/>
      <dgm:t>
        <a:bodyPr/>
        <a:lstStyle/>
        <a:p>
          <a:pPr rtl="0"/>
          <a:r>
            <a:rPr lang="es-AR" b="0" i="0" dirty="0"/>
            <a:t>                                                    </a:t>
          </a:r>
          <a:r>
            <a:rPr lang="es-AR" b="0" i="0" dirty="0">
              <a:solidFill>
                <a:srgbClr val="FFFF00"/>
              </a:solidFill>
            </a:rPr>
            <a:t>Conflicto con entorno grupal </a:t>
          </a:r>
          <a:r>
            <a:rPr lang="es-AR" b="0" i="0" dirty="0"/>
            <a:t>                                                                                                                                                                                                                                </a:t>
          </a:r>
          <a:endParaRPr lang="es-AR" dirty="0"/>
        </a:p>
      </dgm:t>
    </dgm:pt>
    <dgm:pt modelId="{E254F7C7-5C80-4A1A-B667-4B2582DF24CC}" type="parTrans" cxnId="{A9BDD293-5F4B-4704-99D4-80A53606FEC4}">
      <dgm:prSet/>
      <dgm:spPr/>
      <dgm:t>
        <a:bodyPr/>
        <a:lstStyle/>
        <a:p>
          <a:endParaRPr lang="es-ES"/>
        </a:p>
      </dgm:t>
    </dgm:pt>
    <dgm:pt modelId="{B1C7258E-F07B-420B-9B03-518E64A87F3F}" type="sibTrans" cxnId="{A9BDD293-5F4B-4704-99D4-80A53606FEC4}">
      <dgm:prSet/>
      <dgm:spPr/>
      <dgm:t>
        <a:bodyPr/>
        <a:lstStyle/>
        <a:p>
          <a:endParaRPr lang="es-ES"/>
        </a:p>
      </dgm:t>
    </dgm:pt>
    <dgm:pt modelId="{90A85AE5-0957-4A89-B440-6253F01ADA84}" type="pres">
      <dgm:prSet presAssocID="{D1072DF3-0235-4E2C-8938-921B494358AD}" presName="linear" presStyleCnt="0">
        <dgm:presLayoutVars>
          <dgm:animLvl val="lvl"/>
          <dgm:resizeHandles val="exact"/>
        </dgm:presLayoutVars>
      </dgm:prSet>
      <dgm:spPr/>
      <dgm:t>
        <a:bodyPr/>
        <a:lstStyle/>
        <a:p>
          <a:endParaRPr lang="es-ES"/>
        </a:p>
      </dgm:t>
    </dgm:pt>
    <dgm:pt modelId="{0572A515-36E3-4C53-B9BD-96036B0D720C}" type="pres">
      <dgm:prSet presAssocID="{4E279289-E776-476A-9034-CA0A906C718E}" presName="parentText" presStyleLbl="node1" presStyleIdx="0" presStyleCnt="8">
        <dgm:presLayoutVars>
          <dgm:chMax val="0"/>
          <dgm:bulletEnabled val="1"/>
        </dgm:presLayoutVars>
      </dgm:prSet>
      <dgm:spPr/>
      <dgm:t>
        <a:bodyPr/>
        <a:lstStyle/>
        <a:p>
          <a:endParaRPr lang="es-ES"/>
        </a:p>
      </dgm:t>
    </dgm:pt>
    <dgm:pt modelId="{7FE5C3DE-0D7A-45CB-AA39-ED782A50E7CC}" type="pres">
      <dgm:prSet presAssocID="{7126F86B-2D91-40C9-A24C-E48C5E6F3C60}" presName="spacer" presStyleCnt="0"/>
      <dgm:spPr/>
    </dgm:pt>
    <dgm:pt modelId="{87E01FDD-FB7D-48A5-BC61-6B28ADBBC667}" type="pres">
      <dgm:prSet presAssocID="{24B28003-7083-43B4-8BB4-AE5D46C5C7F5}" presName="parentText" presStyleLbl="node1" presStyleIdx="1" presStyleCnt="8">
        <dgm:presLayoutVars>
          <dgm:chMax val="0"/>
          <dgm:bulletEnabled val="1"/>
        </dgm:presLayoutVars>
      </dgm:prSet>
      <dgm:spPr/>
      <dgm:t>
        <a:bodyPr/>
        <a:lstStyle/>
        <a:p>
          <a:endParaRPr lang="es-ES"/>
        </a:p>
      </dgm:t>
    </dgm:pt>
    <dgm:pt modelId="{ADE70B29-46BC-4A4C-A42A-A14621C7A658}" type="pres">
      <dgm:prSet presAssocID="{82E78EF8-DC9F-4CE5-A149-3AE6A0740256}" presName="spacer" presStyleCnt="0"/>
      <dgm:spPr/>
    </dgm:pt>
    <dgm:pt modelId="{B0654180-EDB0-450E-B5AB-8B9A915C3332}" type="pres">
      <dgm:prSet presAssocID="{C6F1927C-80E7-45ED-A844-B1EC32092689}" presName="parentText" presStyleLbl="node1" presStyleIdx="2" presStyleCnt="8">
        <dgm:presLayoutVars>
          <dgm:chMax val="0"/>
          <dgm:bulletEnabled val="1"/>
        </dgm:presLayoutVars>
      </dgm:prSet>
      <dgm:spPr/>
      <dgm:t>
        <a:bodyPr/>
        <a:lstStyle/>
        <a:p>
          <a:endParaRPr lang="es-ES"/>
        </a:p>
      </dgm:t>
    </dgm:pt>
    <dgm:pt modelId="{0AAB4930-3D22-4804-87D3-3F3E81FC52EA}" type="pres">
      <dgm:prSet presAssocID="{6EE8A617-BA31-47DA-859C-3F5790F8B691}" presName="spacer" presStyleCnt="0"/>
      <dgm:spPr/>
    </dgm:pt>
    <dgm:pt modelId="{D241B250-4988-489E-8336-47EEB72D90E1}" type="pres">
      <dgm:prSet presAssocID="{001FDA12-188F-4B67-B928-1DBB5B652383}" presName="parentText" presStyleLbl="node1" presStyleIdx="3" presStyleCnt="8">
        <dgm:presLayoutVars>
          <dgm:chMax val="0"/>
          <dgm:bulletEnabled val="1"/>
        </dgm:presLayoutVars>
      </dgm:prSet>
      <dgm:spPr/>
      <dgm:t>
        <a:bodyPr/>
        <a:lstStyle/>
        <a:p>
          <a:endParaRPr lang="es-ES"/>
        </a:p>
      </dgm:t>
    </dgm:pt>
    <dgm:pt modelId="{EE97CF1F-D0BB-401F-85E9-51C7BC1FD3FA}" type="pres">
      <dgm:prSet presAssocID="{2C0D5035-DD21-478F-9561-DE8B23527DF6}" presName="spacer" presStyleCnt="0"/>
      <dgm:spPr/>
    </dgm:pt>
    <dgm:pt modelId="{DEB7B4FA-9FBC-4A5A-A478-79E93152FAF4}" type="pres">
      <dgm:prSet presAssocID="{F50F70AE-6626-4BC5-8DF8-E5D186C59753}" presName="parentText" presStyleLbl="node1" presStyleIdx="4" presStyleCnt="8">
        <dgm:presLayoutVars>
          <dgm:chMax val="0"/>
          <dgm:bulletEnabled val="1"/>
        </dgm:presLayoutVars>
      </dgm:prSet>
      <dgm:spPr/>
      <dgm:t>
        <a:bodyPr/>
        <a:lstStyle/>
        <a:p>
          <a:endParaRPr lang="es-ES"/>
        </a:p>
      </dgm:t>
    </dgm:pt>
    <dgm:pt modelId="{50890199-EA1F-468A-B6DC-4081862E62B4}" type="pres">
      <dgm:prSet presAssocID="{A57C2AE1-3189-4CBD-9ED6-67B9B8F79A15}" presName="spacer" presStyleCnt="0"/>
      <dgm:spPr/>
    </dgm:pt>
    <dgm:pt modelId="{6F6C130D-FD46-4DE7-BAB8-A137D935F117}" type="pres">
      <dgm:prSet presAssocID="{D5741215-06EF-4E9C-803A-BA60AF3E11BE}" presName="parentText" presStyleLbl="node1" presStyleIdx="5" presStyleCnt="8">
        <dgm:presLayoutVars>
          <dgm:chMax val="0"/>
          <dgm:bulletEnabled val="1"/>
        </dgm:presLayoutVars>
      </dgm:prSet>
      <dgm:spPr/>
      <dgm:t>
        <a:bodyPr/>
        <a:lstStyle/>
        <a:p>
          <a:endParaRPr lang="es-ES"/>
        </a:p>
      </dgm:t>
    </dgm:pt>
    <dgm:pt modelId="{0FEA6ECE-A233-4AF2-9573-27DCE5E00E20}" type="pres">
      <dgm:prSet presAssocID="{BA3F7E62-B07C-48E8-B3F4-E71A613A8900}" presName="spacer" presStyleCnt="0"/>
      <dgm:spPr/>
    </dgm:pt>
    <dgm:pt modelId="{FC1AD904-6468-42CB-A685-7E561263381E}" type="pres">
      <dgm:prSet presAssocID="{45888B7F-7819-4741-A323-AD737AA1D1B9}" presName="parentText" presStyleLbl="node1" presStyleIdx="6" presStyleCnt="8">
        <dgm:presLayoutVars>
          <dgm:chMax val="0"/>
          <dgm:bulletEnabled val="1"/>
        </dgm:presLayoutVars>
      </dgm:prSet>
      <dgm:spPr/>
      <dgm:t>
        <a:bodyPr/>
        <a:lstStyle/>
        <a:p>
          <a:endParaRPr lang="es-ES"/>
        </a:p>
      </dgm:t>
    </dgm:pt>
    <dgm:pt modelId="{748FA3C8-CB90-40AD-9BC6-C8B430338C36}" type="pres">
      <dgm:prSet presAssocID="{2ABCAF82-984C-41A7-A170-EF21341DF14A}" presName="spacer" presStyleCnt="0"/>
      <dgm:spPr/>
    </dgm:pt>
    <dgm:pt modelId="{A83F9BC2-28C5-4760-AE45-342B6C6CBBF3}" type="pres">
      <dgm:prSet presAssocID="{D1A3C08C-0C97-4C52-B7F9-4FB9A807EE92}" presName="parentText" presStyleLbl="node1" presStyleIdx="7" presStyleCnt="8">
        <dgm:presLayoutVars>
          <dgm:chMax val="0"/>
          <dgm:bulletEnabled val="1"/>
        </dgm:presLayoutVars>
      </dgm:prSet>
      <dgm:spPr/>
      <dgm:t>
        <a:bodyPr/>
        <a:lstStyle/>
        <a:p>
          <a:endParaRPr lang="es-ES"/>
        </a:p>
      </dgm:t>
    </dgm:pt>
  </dgm:ptLst>
  <dgm:cxnLst>
    <dgm:cxn modelId="{DCE2DF0C-6C07-4D76-9316-4AC8CC5493CD}" srcId="{D1072DF3-0235-4E2C-8938-921B494358AD}" destId="{D5741215-06EF-4E9C-803A-BA60AF3E11BE}" srcOrd="5" destOrd="0" parTransId="{46A01E38-A7B3-4CED-B87F-1D9179CD77BD}" sibTransId="{BA3F7E62-B07C-48E8-B3F4-E71A613A8900}"/>
    <dgm:cxn modelId="{92B3C6CF-A098-4CD8-86D1-C854EABC00B2}" srcId="{D1072DF3-0235-4E2C-8938-921B494358AD}" destId="{001FDA12-188F-4B67-B928-1DBB5B652383}" srcOrd="3" destOrd="0" parTransId="{CB3136B7-BA8A-410C-8E7C-AE15147CD16A}" sibTransId="{2C0D5035-DD21-478F-9561-DE8B23527DF6}"/>
    <dgm:cxn modelId="{80EEE695-DE24-41FE-A014-3F033530C8C6}" type="presOf" srcId="{F50F70AE-6626-4BC5-8DF8-E5D186C59753}" destId="{DEB7B4FA-9FBC-4A5A-A478-79E93152FAF4}" srcOrd="0" destOrd="0" presId="urn:microsoft.com/office/officeart/2005/8/layout/vList2"/>
    <dgm:cxn modelId="{3DE6300C-E321-4035-AD9C-4A7249DAA2AF}" type="presOf" srcId="{24B28003-7083-43B4-8BB4-AE5D46C5C7F5}" destId="{87E01FDD-FB7D-48A5-BC61-6B28ADBBC667}" srcOrd="0" destOrd="0" presId="urn:microsoft.com/office/officeart/2005/8/layout/vList2"/>
    <dgm:cxn modelId="{D592E54E-30F7-4098-971B-E4921B677E15}" type="presOf" srcId="{D5741215-06EF-4E9C-803A-BA60AF3E11BE}" destId="{6F6C130D-FD46-4DE7-BAB8-A137D935F117}" srcOrd="0" destOrd="0" presId="urn:microsoft.com/office/officeart/2005/8/layout/vList2"/>
    <dgm:cxn modelId="{FB9E8A45-E33D-4324-8536-1B054AD86C5D}" type="presOf" srcId="{D1A3C08C-0C97-4C52-B7F9-4FB9A807EE92}" destId="{A83F9BC2-28C5-4760-AE45-342B6C6CBBF3}" srcOrd="0" destOrd="0" presId="urn:microsoft.com/office/officeart/2005/8/layout/vList2"/>
    <dgm:cxn modelId="{42DD310A-4BA1-4A48-BA36-18A90382C086}" srcId="{D1072DF3-0235-4E2C-8938-921B494358AD}" destId="{24B28003-7083-43B4-8BB4-AE5D46C5C7F5}" srcOrd="1" destOrd="0" parTransId="{4D6442B0-E6E7-4647-869D-F9DE9588F4DF}" sibTransId="{82E78EF8-DC9F-4CE5-A149-3AE6A0740256}"/>
    <dgm:cxn modelId="{342930EB-105D-424C-9ACF-9B924401FF4B}" type="presOf" srcId="{4E279289-E776-476A-9034-CA0A906C718E}" destId="{0572A515-36E3-4C53-B9BD-96036B0D720C}" srcOrd="0" destOrd="0" presId="urn:microsoft.com/office/officeart/2005/8/layout/vList2"/>
    <dgm:cxn modelId="{844FEF20-A5AD-4B90-98C2-480ADD13E307}" type="presOf" srcId="{D1072DF3-0235-4E2C-8938-921B494358AD}" destId="{90A85AE5-0957-4A89-B440-6253F01ADA84}" srcOrd="0" destOrd="0" presId="urn:microsoft.com/office/officeart/2005/8/layout/vList2"/>
    <dgm:cxn modelId="{EC473B6B-EEB6-4D4A-AFF2-DC28BCD29EA6}" srcId="{D1072DF3-0235-4E2C-8938-921B494358AD}" destId="{45888B7F-7819-4741-A323-AD737AA1D1B9}" srcOrd="6" destOrd="0" parTransId="{963EF27C-76EC-4165-8D55-1296C238A334}" sibTransId="{2ABCAF82-984C-41A7-A170-EF21341DF14A}"/>
    <dgm:cxn modelId="{8985630A-1E34-4678-81FB-FB53FE98CEE3}" type="presOf" srcId="{C6F1927C-80E7-45ED-A844-B1EC32092689}" destId="{B0654180-EDB0-450E-B5AB-8B9A915C3332}" srcOrd="0" destOrd="0" presId="urn:microsoft.com/office/officeart/2005/8/layout/vList2"/>
    <dgm:cxn modelId="{6537C89C-25DF-48B5-A6DF-951E916E6154}" srcId="{D1072DF3-0235-4E2C-8938-921B494358AD}" destId="{C6F1927C-80E7-45ED-A844-B1EC32092689}" srcOrd="2" destOrd="0" parTransId="{158CD0BC-33AB-4A16-8F54-89AE2C788972}" sibTransId="{6EE8A617-BA31-47DA-859C-3F5790F8B691}"/>
    <dgm:cxn modelId="{C3F03BE9-1705-4DC9-979E-5375C76E74ED}" type="presOf" srcId="{45888B7F-7819-4741-A323-AD737AA1D1B9}" destId="{FC1AD904-6468-42CB-A685-7E561263381E}" srcOrd="0" destOrd="0" presId="urn:microsoft.com/office/officeart/2005/8/layout/vList2"/>
    <dgm:cxn modelId="{E2E61A1A-74D8-4D59-B152-4F959F4DDC59}" type="presOf" srcId="{001FDA12-188F-4B67-B928-1DBB5B652383}" destId="{D241B250-4988-489E-8336-47EEB72D90E1}" srcOrd="0" destOrd="0" presId="urn:microsoft.com/office/officeart/2005/8/layout/vList2"/>
    <dgm:cxn modelId="{A9BDD293-5F4B-4704-99D4-80A53606FEC4}" srcId="{D1072DF3-0235-4E2C-8938-921B494358AD}" destId="{D1A3C08C-0C97-4C52-B7F9-4FB9A807EE92}" srcOrd="7" destOrd="0" parTransId="{E254F7C7-5C80-4A1A-B667-4B2582DF24CC}" sibTransId="{B1C7258E-F07B-420B-9B03-518E64A87F3F}"/>
    <dgm:cxn modelId="{3C427563-FD53-4236-ADA3-9A4FF6CD4FAA}" srcId="{D1072DF3-0235-4E2C-8938-921B494358AD}" destId="{4E279289-E776-476A-9034-CA0A906C718E}" srcOrd="0" destOrd="0" parTransId="{9539EECF-1E09-4D5F-B832-A1ABC67E4A35}" sibTransId="{7126F86B-2D91-40C9-A24C-E48C5E6F3C60}"/>
    <dgm:cxn modelId="{549508B1-28DB-43F4-B574-289A99F815DC}" srcId="{D1072DF3-0235-4E2C-8938-921B494358AD}" destId="{F50F70AE-6626-4BC5-8DF8-E5D186C59753}" srcOrd="4" destOrd="0" parTransId="{8EEA7EFF-DE39-4766-8018-67B6B8D4E768}" sibTransId="{A57C2AE1-3189-4CBD-9ED6-67B9B8F79A15}"/>
    <dgm:cxn modelId="{77B64AA0-D97F-4203-B7ED-2024575E7616}" type="presParOf" srcId="{90A85AE5-0957-4A89-B440-6253F01ADA84}" destId="{0572A515-36E3-4C53-B9BD-96036B0D720C}" srcOrd="0" destOrd="0" presId="urn:microsoft.com/office/officeart/2005/8/layout/vList2"/>
    <dgm:cxn modelId="{72C612C8-12B8-4293-BE65-B782EB3A1245}" type="presParOf" srcId="{90A85AE5-0957-4A89-B440-6253F01ADA84}" destId="{7FE5C3DE-0D7A-45CB-AA39-ED782A50E7CC}" srcOrd="1" destOrd="0" presId="urn:microsoft.com/office/officeart/2005/8/layout/vList2"/>
    <dgm:cxn modelId="{D726C2D6-A564-4C72-86E7-54D70F3615A4}" type="presParOf" srcId="{90A85AE5-0957-4A89-B440-6253F01ADA84}" destId="{87E01FDD-FB7D-48A5-BC61-6B28ADBBC667}" srcOrd="2" destOrd="0" presId="urn:microsoft.com/office/officeart/2005/8/layout/vList2"/>
    <dgm:cxn modelId="{B105CE35-DD0A-4F4C-9241-7B64F7F6435A}" type="presParOf" srcId="{90A85AE5-0957-4A89-B440-6253F01ADA84}" destId="{ADE70B29-46BC-4A4C-A42A-A14621C7A658}" srcOrd="3" destOrd="0" presId="urn:microsoft.com/office/officeart/2005/8/layout/vList2"/>
    <dgm:cxn modelId="{4BB0E373-6DBF-44DA-B811-3821E44CF653}" type="presParOf" srcId="{90A85AE5-0957-4A89-B440-6253F01ADA84}" destId="{B0654180-EDB0-450E-B5AB-8B9A915C3332}" srcOrd="4" destOrd="0" presId="urn:microsoft.com/office/officeart/2005/8/layout/vList2"/>
    <dgm:cxn modelId="{C84F3226-C84E-493E-869A-CEFB67C581B8}" type="presParOf" srcId="{90A85AE5-0957-4A89-B440-6253F01ADA84}" destId="{0AAB4930-3D22-4804-87D3-3F3E81FC52EA}" srcOrd="5" destOrd="0" presId="urn:microsoft.com/office/officeart/2005/8/layout/vList2"/>
    <dgm:cxn modelId="{F1819049-84AE-423F-8A2A-1F385EE45CC4}" type="presParOf" srcId="{90A85AE5-0957-4A89-B440-6253F01ADA84}" destId="{D241B250-4988-489E-8336-47EEB72D90E1}" srcOrd="6" destOrd="0" presId="urn:microsoft.com/office/officeart/2005/8/layout/vList2"/>
    <dgm:cxn modelId="{49E95BCE-A7B5-4B23-AAC5-90F7CE4C4770}" type="presParOf" srcId="{90A85AE5-0957-4A89-B440-6253F01ADA84}" destId="{EE97CF1F-D0BB-401F-85E9-51C7BC1FD3FA}" srcOrd="7" destOrd="0" presId="urn:microsoft.com/office/officeart/2005/8/layout/vList2"/>
    <dgm:cxn modelId="{F37360A9-2AF3-4F72-A547-CFA70B3630FF}" type="presParOf" srcId="{90A85AE5-0957-4A89-B440-6253F01ADA84}" destId="{DEB7B4FA-9FBC-4A5A-A478-79E93152FAF4}" srcOrd="8" destOrd="0" presId="urn:microsoft.com/office/officeart/2005/8/layout/vList2"/>
    <dgm:cxn modelId="{3FD985D6-5A39-4D60-BFFD-AD9AF7FD0F9B}" type="presParOf" srcId="{90A85AE5-0957-4A89-B440-6253F01ADA84}" destId="{50890199-EA1F-468A-B6DC-4081862E62B4}" srcOrd="9" destOrd="0" presId="urn:microsoft.com/office/officeart/2005/8/layout/vList2"/>
    <dgm:cxn modelId="{04E4206A-716A-4827-AAF2-FADDDD8D93F7}" type="presParOf" srcId="{90A85AE5-0957-4A89-B440-6253F01ADA84}" destId="{6F6C130D-FD46-4DE7-BAB8-A137D935F117}" srcOrd="10" destOrd="0" presId="urn:microsoft.com/office/officeart/2005/8/layout/vList2"/>
    <dgm:cxn modelId="{65A3DA5A-1A2A-4486-8FA5-94008358C158}" type="presParOf" srcId="{90A85AE5-0957-4A89-B440-6253F01ADA84}" destId="{0FEA6ECE-A233-4AF2-9573-27DCE5E00E20}" srcOrd="11" destOrd="0" presId="urn:microsoft.com/office/officeart/2005/8/layout/vList2"/>
    <dgm:cxn modelId="{F08F1F08-BCDB-4DBF-8E0D-6F47D22280FC}" type="presParOf" srcId="{90A85AE5-0957-4A89-B440-6253F01ADA84}" destId="{FC1AD904-6468-42CB-A685-7E561263381E}" srcOrd="12" destOrd="0" presId="urn:microsoft.com/office/officeart/2005/8/layout/vList2"/>
    <dgm:cxn modelId="{16B422DF-EA4E-4F7C-B667-1DF9240DA590}" type="presParOf" srcId="{90A85AE5-0957-4A89-B440-6253F01ADA84}" destId="{748FA3C8-CB90-40AD-9BC6-C8B430338C36}" srcOrd="13" destOrd="0" presId="urn:microsoft.com/office/officeart/2005/8/layout/vList2"/>
    <dgm:cxn modelId="{AB1498ED-BFDB-4DE8-AEB2-4F254CDCD905}" type="presParOf" srcId="{90A85AE5-0957-4A89-B440-6253F01ADA84}" destId="{A83F9BC2-28C5-4760-AE45-342B6C6CBBF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DEFC59-EDD6-4486-B951-F12EA99293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CD948DA-E16C-4642-9474-3794B315F728}">
      <dgm:prSet/>
      <dgm:spPr/>
      <dgm:t>
        <a:bodyPr/>
        <a:lstStyle/>
        <a:p>
          <a:pPr rtl="0"/>
          <a:r>
            <a:rPr lang="es-AR" b="0" i="0" dirty="0"/>
            <a:t>Es la reacción fisiológica </a:t>
          </a:r>
          <a:r>
            <a:rPr lang="es-AR" b="0" i="0" dirty="0" smtClean="0"/>
            <a:t>en </a:t>
          </a:r>
          <a:r>
            <a:rPr lang="es-AR" b="0" i="0" dirty="0"/>
            <a:t>la cual por diversos mecanismos el organismo trata de adaptarse o afrontar una situación que resulte amenazante para su estabilidad y continuidad.</a:t>
          </a:r>
          <a:endParaRPr lang="es-AR" dirty="0"/>
        </a:p>
      </dgm:t>
    </dgm:pt>
    <dgm:pt modelId="{8762B7A3-B80D-4F40-8D96-0A511D7E6B40}" type="parTrans" cxnId="{01B3713E-E1C9-4BB1-A833-AA49A2653F8F}">
      <dgm:prSet/>
      <dgm:spPr/>
      <dgm:t>
        <a:bodyPr/>
        <a:lstStyle/>
        <a:p>
          <a:endParaRPr lang="es-ES"/>
        </a:p>
      </dgm:t>
    </dgm:pt>
    <dgm:pt modelId="{B886C47D-1E2D-4771-85F5-7964D33D1471}" type="sibTrans" cxnId="{01B3713E-E1C9-4BB1-A833-AA49A2653F8F}">
      <dgm:prSet/>
      <dgm:spPr/>
      <dgm:t>
        <a:bodyPr/>
        <a:lstStyle/>
        <a:p>
          <a:endParaRPr lang="es-ES"/>
        </a:p>
      </dgm:t>
    </dgm:pt>
    <dgm:pt modelId="{45F4DD56-F25D-4DCD-BF9E-7B3A1BEF75E5}">
      <dgm:prSet/>
      <dgm:spPr/>
      <dgm:t>
        <a:bodyPr/>
        <a:lstStyle/>
        <a:p>
          <a:pPr rtl="0"/>
          <a:r>
            <a:rPr lang="es-AR" b="0" i="0" dirty="0"/>
            <a:t>Es una respuesta natural y necesaria para la supervivencia (</a:t>
          </a:r>
          <a:r>
            <a:rPr lang="es-AR" b="0" i="0" dirty="0" err="1"/>
            <a:t>eustress</a:t>
          </a:r>
          <a:r>
            <a:rPr lang="es-AR" b="0" i="0" dirty="0"/>
            <a:t>) , a pesar de lo cual hoy en día suele evocar </a:t>
          </a:r>
          <a:r>
            <a:rPr lang="es-AR" b="0" i="0" dirty="0" smtClean="0"/>
            <a:t>la </a:t>
          </a:r>
          <a:r>
            <a:rPr lang="es-AR" b="0" i="0" dirty="0"/>
            <a:t>patología  (</a:t>
          </a:r>
          <a:r>
            <a:rPr lang="es-AR" b="0" i="0" dirty="0" err="1"/>
            <a:t>distress</a:t>
          </a:r>
          <a:r>
            <a:rPr lang="es-AR" b="0" i="0" dirty="0"/>
            <a:t>)</a:t>
          </a:r>
          <a:endParaRPr lang="es-AR" dirty="0"/>
        </a:p>
      </dgm:t>
    </dgm:pt>
    <dgm:pt modelId="{BF55CE10-A7B7-4384-BE31-4220A1E68747}" type="parTrans" cxnId="{5A76A94C-BC05-43A7-B45D-259D887B8E6B}">
      <dgm:prSet/>
      <dgm:spPr/>
      <dgm:t>
        <a:bodyPr/>
        <a:lstStyle/>
        <a:p>
          <a:endParaRPr lang="es-ES"/>
        </a:p>
      </dgm:t>
    </dgm:pt>
    <dgm:pt modelId="{024EA541-D6EE-4779-A25C-24ACFD74C8DB}" type="sibTrans" cxnId="{5A76A94C-BC05-43A7-B45D-259D887B8E6B}">
      <dgm:prSet/>
      <dgm:spPr/>
      <dgm:t>
        <a:bodyPr/>
        <a:lstStyle/>
        <a:p>
          <a:endParaRPr lang="es-ES"/>
        </a:p>
      </dgm:t>
    </dgm:pt>
    <dgm:pt modelId="{3F9174E7-7991-49DD-B81C-977ADEC86C9F}">
      <dgm:prSet/>
      <dgm:spPr/>
      <dgm:t>
        <a:bodyPr/>
        <a:lstStyle/>
        <a:p>
          <a:pPr rtl="0"/>
          <a:r>
            <a:rPr lang="es-AR" b="0" i="0" dirty="0"/>
            <a:t>Esta confusión proviene de que su tramitación inadecuada puede terminar desencadenando problemas de salud (enfermedades por </a:t>
          </a:r>
          <a:r>
            <a:rPr lang="es-AR" b="0" i="0" dirty="0" err="1"/>
            <a:t>distress</a:t>
          </a:r>
          <a:r>
            <a:rPr lang="es-AR" b="0" i="0" dirty="0"/>
            <a:t>)</a:t>
          </a:r>
          <a:endParaRPr lang="es-AR" dirty="0"/>
        </a:p>
      </dgm:t>
    </dgm:pt>
    <dgm:pt modelId="{481CBE2D-9772-4AD6-B8B7-F1554E4F90E7}" type="parTrans" cxnId="{EF54A6A9-F4EB-48DC-AFCD-939CF23FC21B}">
      <dgm:prSet/>
      <dgm:spPr/>
      <dgm:t>
        <a:bodyPr/>
        <a:lstStyle/>
        <a:p>
          <a:endParaRPr lang="es-ES"/>
        </a:p>
      </dgm:t>
    </dgm:pt>
    <dgm:pt modelId="{143463A9-F50F-402B-B6F9-BAC450977BE3}" type="sibTrans" cxnId="{EF54A6A9-F4EB-48DC-AFCD-939CF23FC21B}">
      <dgm:prSet/>
      <dgm:spPr/>
      <dgm:t>
        <a:bodyPr/>
        <a:lstStyle/>
        <a:p>
          <a:endParaRPr lang="es-ES"/>
        </a:p>
      </dgm:t>
    </dgm:pt>
    <dgm:pt modelId="{42FB9DA4-6478-454C-BB63-B823FB874284}" type="pres">
      <dgm:prSet presAssocID="{2CDEFC59-EDD6-4486-B951-F12EA99293EA}" presName="linear" presStyleCnt="0">
        <dgm:presLayoutVars>
          <dgm:animLvl val="lvl"/>
          <dgm:resizeHandles val="exact"/>
        </dgm:presLayoutVars>
      </dgm:prSet>
      <dgm:spPr/>
      <dgm:t>
        <a:bodyPr/>
        <a:lstStyle/>
        <a:p>
          <a:endParaRPr lang="es-ES"/>
        </a:p>
      </dgm:t>
    </dgm:pt>
    <dgm:pt modelId="{2775C81A-9F1F-42E0-B267-832522C6E131}" type="pres">
      <dgm:prSet presAssocID="{0CD948DA-E16C-4642-9474-3794B315F728}" presName="parentText" presStyleLbl="node1" presStyleIdx="0" presStyleCnt="3">
        <dgm:presLayoutVars>
          <dgm:chMax val="0"/>
          <dgm:bulletEnabled val="1"/>
        </dgm:presLayoutVars>
      </dgm:prSet>
      <dgm:spPr/>
      <dgm:t>
        <a:bodyPr/>
        <a:lstStyle/>
        <a:p>
          <a:endParaRPr lang="es-ES"/>
        </a:p>
      </dgm:t>
    </dgm:pt>
    <dgm:pt modelId="{3AD1E3E1-CE95-4CC6-AC1A-E6EF87441A22}" type="pres">
      <dgm:prSet presAssocID="{B886C47D-1E2D-4771-85F5-7964D33D1471}" presName="spacer" presStyleCnt="0"/>
      <dgm:spPr/>
    </dgm:pt>
    <dgm:pt modelId="{63623E64-0458-4E33-A818-B519C446B088}" type="pres">
      <dgm:prSet presAssocID="{45F4DD56-F25D-4DCD-BF9E-7B3A1BEF75E5}" presName="parentText" presStyleLbl="node1" presStyleIdx="1" presStyleCnt="3">
        <dgm:presLayoutVars>
          <dgm:chMax val="0"/>
          <dgm:bulletEnabled val="1"/>
        </dgm:presLayoutVars>
      </dgm:prSet>
      <dgm:spPr/>
      <dgm:t>
        <a:bodyPr/>
        <a:lstStyle/>
        <a:p>
          <a:endParaRPr lang="es-ES"/>
        </a:p>
      </dgm:t>
    </dgm:pt>
    <dgm:pt modelId="{CAEE6A9F-7874-4104-95E1-64B308F68EE6}" type="pres">
      <dgm:prSet presAssocID="{024EA541-D6EE-4779-A25C-24ACFD74C8DB}" presName="spacer" presStyleCnt="0"/>
      <dgm:spPr/>
    </dgm:pt>
    <dgm:pt modelId="{15F33212-4762-4358-BE80-2154A6DB3A34}" type="pres">
      <dgm:prSet presAssocID="{3F9174E7-7991-49DD-B81C-977ADEC86C9F}" presName="parentText" presStyleLbl="node1" presStyleIdx="2" presStyleCnt="3">
        <dgm:presLayoutVars>
          <dgm:chMax val="0"/>
          <dgm:bulletEnabled val="1"/>
        </dgm:presLayoutVars>
      </dgm:prSet>
      <dgm:spPr/>
      <dgm:t>
        <a:bodyPr/>
        <a:lstStyle/>
        <a:p>
          <a:endParaRPr lang="es-ES"/>
        </a:p>
      </dgm:t>
    </dgm:pt>
  </dgm:ptLst>
  <dgm:cxnLst>
    <dgm:cxn modelId="{4D1702DE-7E1B-4720-A6F4-7F9E8323C5AD}" type="presOf" srcId="{0CD948DA-E16C-4642-9474-3794B315F728}" destId="{2775C81A-9F1F-42E0-B267-832522C6E131}" srcOrd="0" destOrd="0" presId="urn:microsoft.com/office/officeart/2005/8/layout/vList2"/>
    <dgm:cxn modelId="{5A76A94C-BC05-43A7-B45D-259D887B8E6B}" srcId="{2CDEFC59-EDD6-4486-B951-F12EA99293EA}" destId="{45F4DD56-F25D-4DCD-BF9E-7B3A1BEF75E5}" srcOrd="1" destOrd="0" parTransId="{BF55CE10-A7B7-4384-BE31-4220A1E68747}" sibTransId="{024EA541-D6EE-4779-A25C-24ACFD74C8DB}"/>
    <dgm:cxn modelId="{EF54A6A9-F4EB-48DC-AFCD-939CF23FC21B}" srcId="{2CDEFC59-EDD6-4486-B951-F12EA99293EA}" destId="{3F9174E7-7991-49DD-B81C-977ADEC86C9F}" srcOrd="2" destOrd="0" parTransId="{481CBE2D-9772-4AD6-B8B7-F1554E4F90E7}" sibTransId="{143463A9-F50F-402B-B6F9-BAC450977BE3}"/>
    <dgm:cxn modelId="{07B70F82-C183-4458-8C33-A776DD57E5F9}" type="presOf" srcId="{45F4DD56-F25D-4DCD-BF9E-7B3A1BEF75E5}" destId="{63623E64-0458-4E33-A818-B519C446B088}" srcOrd="0" destOrd="0" presId="urn:microsoft.com/office/officeart/2005/8/layout/vList2"/>
    <dgm:cxn modelId="{D3A8CBEF-47D9-4F9C-948E-16F300F9E6CD}" type="presOf" srcId="{3F9174E7-7991-49DD-B81C-977ADEC86C9F}" destId="{15F33212-4762-4358-BE80-2154A6DB3A34}" srcOrd="0" destOrd="0" presId="urn:microsoft.com/office/officeart/2005/8/layout/vList2"/>
    <dgm:cxn modelId="{01B3713E-E1C9-4BB1-A833-AA49A2653F8F}" srcId="{2CDEFC59-EDD6-4486-B951-F12EA99293EA}" destId="{0CD948DA-E16C-4642-9474-3794B315F728}" srcOrd="0" destOrd="0" parTransId="{8762B7A3-B80D-4F40-8D96-0A511D7E6B40}" sibTransId="{B886C47D-1E2D-4771-85F5-7964D33D1471}"/>
    <dgm:cxn modelId="{A32CA7EF-7535-40C3-B9EE-D3DAE4BD4BB3}" type="presOf" srcId="{2CDEFC59-EDD6-4486-B951-F12EA99293EA}" destId="{42FB9DA4-6478-454C-BB63-B823FB874284}" srcOrd="0" destOrd="0" presId="urn:microsoft.com/office/officeart/2005/8/layout/vList2"/>
    <dgm:cxn modelId="{31DE379D-8C2F-4B75-9FBF-2668DBD43892}" type="presParOf" srcId="{42FB9DA4-6478-454C-BB63-B823FB874284}" destId="{2775C81A-9F1F-42E0-B267-832522C6E131}" srcOrd="0" destOrd="0" presId="urn:microsoft.com/office/officeart/2005/8/layout/vList2"/>
    <dgm:cxn modelId="{0DCF83F2-52C6-4B2C-A834-2FCA9B4FE769}" type="presParOf" srcId="{42FB9DA4-6478-454C-BB63-B823FB874284}" destId="{3AD1E3E1-CE95-4CC6-AC1A-E6EF87441A22}" srcOrd="1" destOrd="0" presId="urn:microsoft.com/office/officeart/2005/8/layout/vList2"/>
    <dgm:cxn modelId="{7E33DDC0-51B4-46F6-9026-E797F1312FD4}" type="presParOf" srcId="{42FB9DA4-6478-454C-BB63-B823FB874284}" destId="{63623E64-0458-4E33-A818-B519C446B088}" srcOrd="2" destOrd="0" presId="urn:microsoft.com/office/officeart/2005/8/layout/vList2"/>
    <dgm:cxn modelId="{5D6E5F7F-A720-4E41-BE5E-85DD62A775BD}" type="presParOf" srcId="{42FB9DA4-6478-454C-BB63-B823FB874284}" destId="{CAEE6A9F-7874-4104-95E1-64B308F68EE6}" srcOrd="3" destOrd="0" presId="urn:microsoft.com/office/officeart/2005/8/layout/vList2"/>
    <dgm:cxn modelId="{79FF8E4F-89E3-4754-A9BA-3F9A24B4E445}" type="presParOf" srcId="{42FB9DA4-6478-454C-BB63-B823FB874284}" destId="{15F33212-4762-4358-BE80-2154A6DB3A3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617C30-FC1E-4CD2-9266-B60CD01BB65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s-ES"/>
        </a:p>
      </dgm:t>
    </dgm:pt>
    <dgm:pt modelId="{F7CBC759-4EDB-4DE2-AF4C-336B9C9151AE}">
      <dgm:prSet phldrT="[Texto]"/>
      <dgm:spPr/>
      <dgm:t>
        <a:bodyPr/>
        <a:lstStyle/>
        <a:p>
          <a:r>
            <a:rPr lang="es-ES" dirty="0"/>
            <a:t>EUSTRESS</a:t>
          </a:r>
        </a:p>
      </dgm:t>
    </dgm:pt>
    <dgm:pt modelId="{88AE2DB6-A827-4493-8332-C85D6BB08520}" type="parTrans" cxnId="{420022E6-6C92-4376-AD58-CF385FA494D8}">
      <dgm:prSet/>
      <dgm:spPr/>
      <dgm:t>
        <a:bodyPr/>
        <a:lstStyle/>
        <a:p>
          <a:endParaRPr lang="es-ES"/>
        </a:p>
      </dgm:t>
    </dgm:pt>
    <dgm:pt modelId="{04EE2A2A-1C75-4F11-B453-C6A7350DDF35}" type="sibTrans" cxnId="{420022E6-6C92-4376-AD58-CF385FA494D8}">
      <dgm:prSet/>
      <dgm:spPr/>
      <dgm:t>
        <a:bodyPr/>
        <a:lstStyle/>
        <a:p>
          <a:endParaRPr lang="es-ES"/>
        </a:p>
      </dgm:t>
    </dgm:pt>
    <dgm:pt modelId="{126478D0-CD5D-4B2A-AD20-1D30673A32B9}">
      <dgm:prSet phldrT="[Texto]"/>
      <dgm:spPr/>
      <dgm:t>
        <a:bodyPr/>
        <a:lstStyle/>
        <a:p>
          <a:r>
            <a:rPr lang="es-ES" dirty="0"/>
            <a:t>DISTRESS</a:t>
          </a:r>
        </a:p>
      </dgm:t>
    </dgm:pt>
    <dgm:pt modelId="{8AEA02A4-30E8-41E8-A932-B4B0CEE40112}" type="parTrans" cxnId="{9F05DF4A-B3B6-4E35-B77B-089B4732CF73}">
      <dgm:prSet/>
      <dgm:spPr/>
      <dgm:t>
        <a:bodyPr/>
        <a:lstStyle/>
        <a:p>
          <a:endParaRPr lang="es-ES"/>
        </a:p>
      </dgm:t>
    </dgm:pt>
    <dgm:pt modelId="{05A206D4-DBDF-4829-AAFA-D0240495E6B3}" type="sibTrans" cxnId="{9F05DF4A-B3B6-4E35-B77B-089B4732CF73}">
      <dgm:prSet/>
      <dgm:spPr/>
      <dgm:t>
        <a:bodyPr/>
        <a:lstStyle/>
        <a:p>
          <a:endParaRPr lang="es-ES"/>
        </a:p>
      </dgm:t>
    </dgm:pt>
    <dgm:pt modelId="{E81B0871-A480-4E40-A407-FD6EB940EF96}" type="pres">
      <dgm:prSet presAssocID="{A4617C30-FC1E-4CD2-9266-B60CD01BB651}" presName="cycle" presStyleCnt="0">
        <dgm:presLayoutVars>
          <dgm:dir/>
          <dgm:resizeHandles val="exact"/>
        </dgm:presLayoutVars>
      </dgm:prSet>
      <dgm:spPr/>
      <dgm:t>
        <a:bodyPr/>
        <a:lstStyle/>
        <a:p>
          <a:endParaRPr lang="es-ES"/>
        </a:p>
      </dgm:t>
    </dgm:pt>
    <dgm:pt modelId="{D7D65B07-B011-4D44-BB5B-AE09C92B38A2}" type="pres">
      <dgm:prSet presAssocID="{F7CBC759-4EDB-4DE2-AF4C-336B9C9151AE}" presName="arrow" presStyleLbl="node1" presStyleIdx="0" presStyleCnt="2" custRadScaleRad="82572" custRadScaleInc="204">
        <dgm:presLayoutVars>
          <dgm:bulletEnabled val="1"/>
        </dgm:presLayoutVars>
      </dgm:prSet>
      <dgm:spPr/>
      <dgm:t>
        <a:bodyPr/>
        <a:lstStyle/>
        <a:p>
          <a:endParaRPr lang="es-ES"/>
        </a:p>
      </dgm:t>
    </dgm:pt>
    <dgm:pt modelId="{4CB68B89-819A-4CB0-8A6D-1C9D68556701}" type="pres">
      <dgm:prSet presAssocID="{126478D0-CD5D-4B2A-AD20-1D30673A32B9}" presName="arrow" presStyleLbl="node1" presStyleIdx="1" presStyleCnt="2" custRadScaleRad="77296" custRadScaleInc="435">
        <dgm:presLayoutVars>
          <dgm:bulletEnabled val="1"/>
        </dgm:presLayoutVars>
      </dgm:prSet>
      <dgm:spPr/>
      <dgm:t>
        <a:bodyPr/>
        <a:lstStyle/>
        <a:p>
          <a:endParaRPr lang="es-ES"/>
        </a:p>
      </dgm:t>
    </dgm:pt>
  </dgm:ptLst>
  <dgm:cxnLst>
    <dgm:cxn modelId="{BD13E671-8A06-4276-A42F-5F4DC6E6E078}" type="presOf" srcId="{F7CBC759-4EDB-4DE2-AF4C-336B9C9151AE}" destId="{D7D65B07-B011-4D44-BB5B-AE09C92B38A2}" srcOrd="0" destOrd="0" presId="urn:microsoft.com/office/officeart/2005/8/layout/arrow1"/>
    <dgm:cxn modelId="{9F05DF4A-B3B6-4E35-B77B-089B4732CF73}" srcId="{A4617C30-FC1E-4CD2-9266-B60CD01BB651}" destId="{126478D0-CD5D-4B2A-AD20-1D30673A32B9}" srcOrd="1" destOrd="0" parTransId="{8AEA02A4-30E8-41E8-A932-B4B0CEE40112}" sibTransId="{05A206D4-DBDF-4829-AAFA-D0240495E6B3}"/>
    <dgm:cxn modelId="{85A0589B-000D-4F96-8141-9FFF332F4CA2}" type="presOf" srcId="{126478D0-CD5D-4B2A-AD20-1D30673A32B9}" destId="{4CB68B89-819A-4CB0-8A6D-1C9D68556701}" srcOrd="0" destOrd="0" presId="urn:microsoft.com/office/officeart/2005/8/layout/arrow1"/>
    <dgm:cxn modelId="{9E5CA97C-5830-47C1-A8B9-2DA28A8584E9}" type="presOf" srcId="{A4617C30-FC1E-4CD2-9266-B60CD01BB651}" destId="{E81B0871-A480-4E40-A407-FD6EB940EF96}" srcOrd="0" destOrd="0" presId="urn:microsoft.com/office/officeart/2005/8/layout/arrow1"/>
    <dgm:cxn modelId="{420022E6-6C92-4376-AD58-CF385FA494D8}" srcId="{A4617C30-FC1E-4CD2-9266-B60CD01BB651}" destId="{F7CBC759-4EDB-4DE2-AF4C-336B9C9151AE}" srcOrd="0" destOrd="0" parTransId="{88AE2DB6-A827-4493-8332-C85D6BB08520}" sibTransId="{04EE2A2A-1C75-4F11-B453-C6A7350DDF35}"/>
    <dgm:cxn modelId="{6B449B39-1DAF-4802-B27F-537A8AE82771}" type="presParOf" srcId="{E81B0871-A480-4E40-A407-FD6EB940EF96}" destId="{D7D65B07-B011-4D44-BB5B-AE09C92B38A2}" srcOrd="0" destOrd="0" presId="urn:microsoft.com/office/officeart/2005/8/layout/arrow1"/>
    <dgm:cxn modelId="{B12C4EC7-0278-4AA7-B020-FD99232DE418}" type="presParOf" srcId="{E81B0871-A480-4E40-A407-FD6EB940EF96}" destId="{4CB68B89-819A-4CB0-8A6D-1C9D6855670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4F93E1-68B0-4C4A-92FC-27432E8BAA8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ES"/>
        </a:p>
      </dgm:t>
    </dgm:pt>
    <dgm:pt modelId="{F3F385BD-D26C-458B-9B07-84E22349D462}">
      <dgm:prSet/>
      <dgm:spPr/>
      <dgm:t>
        <a:bodyPr/>
        <a:lstStyle/>
        <a:p>
          <a:pPr rtl="0"/>
          <a:r>
            <a:rPr lang="es-AR" b="0" i="0"/>
            <a:t>Síndrome acido sensitivo.</a:t>
          </a:r>
          <a:endParaRPr lang="es-AR"/>
        </a:p>
      </dgm:t>
    </dgm:pt>
    <dgm:pt modelId="{E345D4B0-8137-4AA5-91F9-B90F72BC6BAA}" type="parTrans" cxnId="{A83EB219-202A-4F0F-87BA-1FACD7D90BAD}">
      <dgm:prSet/>
      <dgm:spPr/>
      <dgm:t>
        <a:bodyPr/>
        <a:lstStyle/>
        <a:p>
          <a:endParaRPr lang="es-ES"/>
        </a:p>
      </dgm:t>
    </dgm:pt>
    <dgm:pt modelId="{08567D05-0F78-4DD9-987A-0D0B47466C14}" type="sibTrans" cxnId="{A83EB219-202A-4F0F-87BA-1FACD7D90BAD}">
      <dgm:prSet/>
      <dgm:spPr/>
      <dgm:t>
        <a:bodyPr/>
        <a:lstStyle/>
        <a:p>
          <a:endParaRPr lang="es-ES"/>
        </a:p>
      </dgm:t>
    </dgm:pt>
    <dgm:pt modelId="{F991073A-1B8C-42FE-8087-322E01669565}">
      <dgm:prSet/>
      <dgm:spPr/>
      <dgm:t>
        <a:bodyPr/>
        <a:lstStyle/>
        <a:p>
          <a:pPr rtl="0"/>
          <a:r>
            <a:rPr lang="es-AR" b="0" i="0"/>
            <a:t>Ulcera péptica.</a:t>
          </a:r>
          <a:endParaRPr lang="es-AR"/>
        </a:p>
      </dgm:t>
    </dgm:pt>
    <dgm:pt modelId="{85CC53D3-1A64-4C61-AAAF-46D0AD3C64B0}" type="parTrans" cxnId="{8BBE6F82-C639-43B7-9310-425B673F369A}">
      <dgm:prSet/>
      <dgm:spPr/>
      <dgm:t>
        <a:bodyPr/>
        <a:lstStyle/>
        <a:p>
          <a:endParaRPr lang="es-ES"/>
        </a:p>
      </dgm:t>
    </dgm:pt>
    <dgm:pt modelId="{C334223B-7A04-4A73-AFE9-56773B3782D9}" type="sibTrans" cxnId="{8BBE6F82-C639-43B7-9310-425B673F369A}">
      <dgm:prSet/>
      <dgm:spPr/>
      <dgm:t>
        <a:bodyPr/>
        <a:lstStyle/>
        <a:p>
          <a:endParaRPr lang="es-ES"/>
        </a:p>
      </dgm:t>
    </dgm:pt>
    <dgm:pt modelId="{55917CCB-7A5E-4D8C-BF4B-4FDE5EBFB560}">
      <dgm:prSet/>
      <dgm:spPr/>
      <dgm:t>
        <a:bodyPr/>
        <a:lstStyle/>
        <a:p>
          <a:pPr rtl="0"/>
          <a:r>
            <a:rPr lang="es-AR" b="0" i="0"/>
            <a:t>Ulcera duodenal</a:t>
          </a:r>
          <a:endParaRPr lang="es-AR"/>
        </a:p>
      </dgm:t>
    </dgm:pt>
    <dgm:pt modelId="{53E3966C-9ADC-409C-ABB9-DB8510E89158}" type="parTrans" cxnId="{5B94EAF6-7CFA-448B-BBAF-DA19909E6BA5}">
      <dgm:prSet/>
      <dgm:spPr/>
      <dgm:t>
        <a:bodyPr/>
        <a:lstStyle/>
        <a:p>
          <a:endParaRPr lang="es-ES"/>
        </a:p>
      </dgm:t>
    </dgm:pt>
    <dgm:pt modelId="{A8644211-01D5-4899-BD62-CF3B39457329}" type="sibTrans" cxnId="{5B94EAF6-7CFA-448B-BBAF-DA19909E6BA5}">
      <dgm:prSet/>
      <dgm:spPr/>
      <dgm:t>
        <a:bodyPr/>
        <a:lstStyle/>
        <a:p>
          <a:endParaRPr lang="es-ES"/>
        </a:p>
      </dgm:t>
    </dgm:pt>
    <dgm:pt modelId="{150F8D52-51E8-4EE2-ADF2-83BF15960D1B}">
      <dgm:prSet/>
      <dgm:spPr/>
      <dgm:t>
        <a:bodyPr/>
        <a:lstStyle/>
        <a:p>
          <a:pPr rtl="0"/>
          <a:r>
            <a:rPr lang="es-AR" b="0" i="0"/>
            <a:t>Colon irritable.</a:t>
          </a:r>
          <a:endParaRPr lang="es-AR"/>
        </a:p>
      </dgm:t>
    </dgm:pt>
    <dgm:pt modelId="{5D39C716-60ED-4704-A0CC-06718FE5AB00}" type="parTrans" cxnId="{195A5D23-338E-4C63-8419-F775B2903C70}">
      <dgm:prSet/>
      <dgm:spPr/>
      <dgm:t>
        <a:bodyPr/>
        <a:lstStyle/>
        <a:p>
          <a:endParaRPr lang="es-ES"/>
        </a:p>
      </dgm:t>
    </dgm:pt>
    <dgm:pt modelId="{A9872551-920C-45C7-8C32-FFD77F6AD10E}" type="sibTrans" cxnId="{195A5D23-338E-4C63-8419-F775B2903C70}">
      <dgm:prSet/>
      <dgm:spPr/>
      <dgm:t>
        <a:bodyPr/>
        <a:lstStyle/>
        <a:p>
          <a:endParaRPr lang="es-ES"/>
        </a:p>
      </dgm:t>
    </dgm:pt>
    <dgm:pt modelId="{182DBD24-4787-4076-81B7-FB4F531363A0}">
      <dgm:prSet/>
      <dgm:spPr/>
      <dgm:t>
        <a:bodyPr/>
        <a:lstStyle/>
        <a:p>
          <a:pPr rtl="0"/>
          <a:r>
            <a:rPr lang="es-AR" b="0" i="0"/>
            <a:t>Colitis ulcerosa</a:t>
          </a:r>
          <a:endParaRPr lang="es-AR"/>
        </a:p>
      </dgm:t>
    </dgm:pt>
    <dgm:pt modelId="{E903D1D9-526C-43B7-9E2A-E7C597AD13B4}" type="parTrans" cxnId="{69F87812-3E85-4989-9B39-F18DD30F10A7}">
      <dgm:prSet/>
      <dgm:spPr/>
      <dgm:t>
        <a:bodyPr/>
        <a:lstStyle/>
        <a:p>
          <a:endParaRPr lang="es-ES"/>
        </a:p>
      </dgm:t>
    </dgm:pt>
    <dgm:pt modelId="{30F7220A-BF5C-4C9B-A44A-ED05770BA351}" type="sibTrans" cxnId="{69F87812-3E85-4989-9B39-F18DD30F10A7}">
      <dgm:prSet/>
      <dgm:spPr/>
      <dgm:t>
        <a:bodyPr/>
        <a:lstStyle/>
        <a:p>
          <a:endParaRPr lang="es-ES"/>
        </a:p>
      </dgm:t>
    </dgm:pt>
    <dgm:pt modelId="{C4EB2292-73F6-4708-A3F1-B56E6B43E3AB}">
      <dgm:prSet/>
      <dgm:spPr/>
      <dgm:t>
        <a:bodyPr/>
        <a:lstStyle/>
        <a:p>
          <a:pPr rtl="0"/>
          <a:r>
            <a:rPr lang="es-AR" b="0" i="0"/>
            <a:t>Broncoespasmos </a:t>
          </a:r>
          <a:endParaRPr lang="es-AR"/>
        </a:p>
      </dgm:t>
    </dgm:pt>
    <dgm:pt modelId="{8AA35DDA-904B-4FE5-BC9D-F243F6F56E25}" type="parTrans" cxnId="{E4E988BD-447D-4A8E-BCAA-936FD1082648}">
      <dgm:prSet/>
      <dgm:spPr/>
      <dgm:t>
        <a:bodyPr/>
        <a:lstStyle/>
        <a:p>
          <a:endParaRPr lang="es-ES"/>
        </a:p>
      </dgm:t>
    </dgm:pt>
    <dgm:pt modelId="{092B60C7-6F84-49D7-B3FE-820515AFCBDB}" type="sibTrans" cxnId="{E4E988BD-447D-4A8E-BCAA-936FD1082648}">
      <dgm:prSet/>
      <dgm:spPr/>
      <dgm:t>
        <a:bodyPr/>
        <a:lstStyle/>
        <a:p>
          <a:endParaRPr lang="es-ES"/>
        </a:p>
      </dgm:t>
    </dgm:pt>
    <dgm:pt modelId="{03420CBD-DDAA-49DD-9654-0A4B0F6039F8}">
      <dgm:prSet/>
      <dgm:spPr/>
      <dgm:t>
        <a:bodyPr/>
        <a:lstStyle/>
        <a:p>
          <a:pPr rtl="0"/>
          <a:r>
            <a:rPr lang="es-AR" b="0" i="0"/>
            <a:t>Herpes</a:t>
          </a:r>
          <a:endParaRPr lang="es-AR"/>
        </a:p>
      </dgm:t>
    </dgm:pt>
    <dgm:pt modelId="{FDA32287-6EB6-4BD4-9A73-B021C638653F}" type="parTrans" cxnId="{B700C57F-B3F0-43D3-88BF-2DD878A2D993}">
      <dgm:prSet/>
      <dgm:spPr/>
      <dgm:t>
        <a:bodyPr/>
        <a:lstStyle/>
        <a:p>
          <a:endParaRPr lang="es-ES"/>
        </a:p>
      </dgm:t>
    </dgm:pt>
    <dgm:pt modelId="{D55146C0-1A7B-4494-A06A-FB495FEE7DE9}" type="sibTrans" cxnId="{B700C57F-B3F0-43D3-88BF-2DD878A2D993}">
      <dgm:prSet/>
      <dgm:spPr/>
      <dgm:t>
        <a:bodyPr/>
        <a:lstStyle/>
        <a:p>
          <a:endParaRPr lang="es-ES"/>
        </a:p>
      </dgm:t>
    </dgm:pt>
    <dgm:pt modelId="{F270BA70-C8B6-4FEB-AFF9-14B562D1BD6E}">
      <dgm:prSet/>
      <dgm:spPr/>
      <dgm:t>
        <a:bodyPr/>
        <a:lstStyle/>
        <a:p>
          <a:pPr rtl="0"/>
          <a:r>
            <a:rPr lang="es-AR" b="0" i="0"/>
            <a:t>Conjuntivitis virosica </a:t>
          </a:r>
          <a:endParaRPr lang="es-AR"/>
        </a:p>
      </dgm:t>
    </dgm:pt>
    <dgm:pt modelId="{9D57E8C8-4AEA-45E6-A428-9F5D7DB381F1}" type="parTrans" cxnId="{7C22974B-C63F-4A54-8BB9-B032929AF1CD}">
      <dgm:prSet/>
      <dgm:spPr/>
      <dgm:t>
        <a:bodyPr/>
        <a:lstStyle/>
        <a:p>
          <a:endParaRPr lang="es-ES"/>
        </a:p>
      </dgm:t>
    </dgm:pt>
    <dgm:pt modelId="{74C08C8C-AC36-4C4C-880B-EF5190374422}" type="sibTrans" cxnId="{7C22974B-C63F-4A54-8BB9-B032929AF1CD}">
      <dgm:prSet/>
      <dgm:spPr/>
      <dgm:t>
        <a:bodyPr/>
        <a:lstStyle/>
        <a:p>
          <a:endParaRPr lang="es-ES"/>
        </a:p>
      </dgm:t>
    </dgm:pt>
    <dgm:pt modelId="{8497FB1B-077E-444A-99B2-0F45158E41E3}">
      <dgm:prSet/>
      <dgm:spPr/>
      <dgm:t>
        <a:bodyPr/>
        <a:lstStyle/>
        <a:p>
          <a:pPr rtl="0"/>
          <a:r>
            <a:rPr lang="es-AR" b="0" i="0"/>
            <a:t>HTA</a:t>
          </a:r>
          <a:endParaRPr lang="es-AR"/>
        </a:p>
      </dgm:t>
    </dgm:pt>
    <dgm:pt modelId="{349D1EF1-93AA-4547-A78E-A206F33D033C}" type="parTrans" cxnId="{535875C9-9746-4A2D-8142-C103B48D8B6C}">
      <dgm:prSet/>
      <dgm:spPr/>
      <dgm:t>
        <a:bodyPr/>
        <a:lstStyle/>
        <a:p>
          <a:endParaRPr lang="es-ES"/>
        </a:p>
      </dgm:t>
    </dgm:pt>
    <dgm:pt modelId="{4EDF0A38-3F61-428B-8937-7469FC432F72}" type="sibTrans" cxnId="{535875C9-9746-4A2D-8142-C103B48D8B6C}">
      <dgm:prSet/>
      <dgm:spPr/>
      <dgm:t>
        <a:bodyPr/>
        <a:lstStyle/>
        <a:p>
          <a:endParaRPr lang="es-ES"/>
        </a:p>
      </dgm:t>
    </dgm:pt>
    <dgm:pt modelId="{C1552C43-6A07-49B0-BC98-6C3848F60BBF}">
      <dgm:prSet/>
      <dgm:spPr/>
      <dgm:t>
        <a:bodyPr/>
        <a:lstStyle/>
        <a:p>
          <a:pPr rtl="0"/>
          <a:r>
            <a:rPr lang="es-AR" b="0" i="0"/>
            <a:t>Cardiopatía isquémica (IAM)</a:t>
          </a:r>
          <a:endParaRPr lang="es-AR"/>
        </a:p>
      </dgm:t>
    </dgm:pt>
    <dgm:pt modelId="{4EE0349C-5EA8-4345-A0E5-695DCE238277}" type="parTrans" cxnId="{FB517AEF-458D-4E2D-907E-05AAF86A9194}">
      <dgm:prSet/>
      <dgm:spPr/>
      <dgm:t>
        <a:bodyPr/>
        <a:lstStyle/>
        <a:p>
          <a:endParaRPr lang="es-ES"/>
        </a:p>
      </dgm:t>
    </dgm:pt>
    <dgm:pt modelId="{8210ECE0-70FC-4FD3-A580-2A5DF438442A}" type="sibTrans" cxnId="{FB517AEF-458D-4E2D-907E-05AAF86A9194}">
      <dgm:prSet/>
      <dgm:spPr/>
      <dgm:t>
        <a:bodyPr/>
        <a:lstStyle/>
        <a:p>
          <a:endParaRPr lang="es-ES"/>
        </a:p>
      </dgm:t>
    </dgm:pt>
    <dgm:pt modelId="{755831D6-6BF8-4B08-8965-25218DD2C52F}">
      <dgm:prSet/>
      <dgm:spPr/>
      <dgm:t>
        <a:bodyPr/>
        <a:lstStyle/>
        <a:p>
          <a:pPr rtl="0"/>
          <a:r>
            <a:rPr lang="es-AR" b="0" i="0"/>
            <a:t>ACV</a:t>
          </a:r>
          <a:endParaRPr lang="es-AR"/>
        </a:p>
      </dgm:t>
    </dgm:pt>
    <dgm:pt modelId="{A3B93B02-650B-484B-AF74-AAD3A8F1A997}" type="parTrans" cxnId="{66C7F0E5-1E2D-44DF-B971-4392D416866B}">
      <dgm:prSet/>
      <dgm:spPr/>
      <dgm:t>
        <a:bodyPr/>
        <a:lstStyle/>
        <a:p>
          <a:endParaRPr lang="es-ES"/>
        </a:p>
      </dgm:t>
    </dgm:pt>
    <dgm:pt modelId="{C909C055-5A5E-47BC-85BD-958BF90BEDD0}" type="sibTrans" cxnId="{66C7F0E5-1E2D-44DF-B971-4392D416866B}">
      <dgm:prSet/>
      <dgm:spPr/>
      <dgm:t>
        <a:bodyPr/>
        <a:lstStyle/>
        <a:p>
          <a:endParaRPr lang="es-ES"/>
        </a:p>
      </dgm:t>
    </dgm:pt>
    <dgm:pt modelId="{24CE4CDD-E32B-45BA-895E-BB39E5D45B2F}">
      <dgm:prSet/>
      <dgm:spPr/>
      <dgm:t>
        <a:bodyPr/>
        <a:lstStyle/>
        <a:p>
          <a:pPr rtl="0"/>
          <a:r>
            <a:rPr lang="es-AR" b="0" i="0"/>
            <a:t>Fibromialgias</a:t>
          </a:r>
          <a:endParaRPr lang="es-AR"/>
        </a:p>
      </dgm:t>
    </dgm:pt>
    <dgm:pt modelId="{4F3C9D54-71CD-4BFB-944B-A3DB95F90497}" type="parTrans" cxnId="{9292BCFE-5F1C-4E90-AEC9-4284EC5B5507}">
      <dgm:prSet/>
      <dgm:spPr/>
      <dgm:t>
        <a:bodyPr/>
        <a:lstStyle/>
        <a:p>
          <a:endParaRPr lang="es-ES"/>
        </a:p>
      </dgm:t>
    </dgm:pt>
    <dgm:pt modelId="{D638DA21-D46D-4917-9238-5CB5F94421FA}" type="sibTrans" cxnId="{9292BCFE-5F1C-4E90-AEC9-4284EC5B5507}">
      <dgm:prSet/>
      <dgm:spPr/>
      <dgm:t>
        <a:bodyPr/>
        <a:lstStyle/>
        <a:p>
          <a:endParaRPr lang="es-ES"/>
        </a:p>
      </dgm:t>
    </dgm:pt>
    <dgm:pt modelId="{F5D82B31-3AA1-4484-9217-CFABB7DE08B9}">
      <dgm:prSet/>
      <dgm:spPr/>
      <dgm:t>
        <a:bodyPr/>
        <a:lstStyle/>
        <a:p>
          <a:pPr rtl="0"/>
          <a:r>
            <a:rPr lang="es-AR" b="0" i="0"/>
            <a:t>Cáncer</a:t>
          </a:r>
          <a:endParaRPr lang="es-AR"/>
        </a:p>
      </dgm:t>
    </dgm:pt>
    <dgm:pt modelId="{376C8F27-4605-4645-B2B6-46624EC89383}" type="parTrans" cxnId="{5F01C42F-61C2-4536-AFAE-79CF324A099C}">
      <dgm:prSet/>
      <dgm:spPr/>
      <dgm:t>
        <a:bodyPr/>
        <a:lstStyle/>
        <a:p>
          <a:endParaRPr lang="es-ES"/>
        </a:p>
      </dgm:t>
    </dgm:pt>
    <dgm:pt modelId="{78486EDB-E455-4DCF-ACD8-0B5308F40A2D}" type="sibTrans" cxnId="{5F01C42F-61C2-4536-AFAE-79CF324A099C}">
      <dgm:prSet/>
      <dgm:spPr/>
      <dgm:t>
        <a:bodyPr/>
        <a:lstStyle/>
        <a:p>
          <a:endParaRPr lang="es-ES"/>
        </a:p>
      </dgm:t>
    </dgm:pt>
    <dgm:pt modelId="{878106CB-DF42-4325-A2C6-42E1F7958B7E}">
      <dgm:prSet/>
      <dgm:spPr/>
      <dgm:t>
        <a:bodyPr/>
        <a:lstStyle/>
        <a:p>
          <a:pPr rtl="0"/>
          <a:r>
            <a:rPr lang="es-AR" b="0" i="0"/>
            <a:t>Patología psiquiátrica.</a:t>
          </a:r>
          <a:endParaRPr lang="es-AR"/>
        </a:p>
      </dgm:t>
    </dgm:pt>
    <dgm:pt modelId="{F912DDD3-060D-42CA-BF44-BA0ED49E443B}" type="parTrans" cxnId="{8B7FCB8C-BF6C-46AC-8CD4-0DF716A21A36}">
      <dgm:prSet/>
      <dgm:spPr/>
      <dgm:t>
        <a:bodyPr/>
        <a:lstStyle/>
        <a:p>
          <a:endParaRPr lang="es-ES"/>
        </a:p>
      </dgm:t>
    </dgm:pt>
    <dgm:pt modelId="{D3531071-FC95-4B73-A1E0-EA6B90F2E55A}" type="sibTrans" cxnId="{8B7FCB8C-BF6C-46AC-8CD4-0DF716A21A36}">
      <dgm:prSet/>
      <dgm:spPr/>
      <dgm:t>
        <a:bodyPr/>
        <a:lstStyle/>
        <a:p>
          <a:endParaRPr lang="es-ES"/>
        </a:p>
      </dgm:t>
    </dgm:pt>
    <dgm:pt modelId="{962996A3-8555-4DB2-8038-DC0E29B2BB59}">
      <dgm:prSet/>
      <dgm:spPr/>
      <dgm:t>
        <a:bodyPr/>
        <a:lstStyle/>
        <a:p>
          <a:pPr rtl="0"/>
          <a:r>
            <a:rPr lang="es-AR" b="0" i="0"/>
            <a:t>Crisis de patología </a:t>
          </a:r>
          <a:endParaRPr lang="es-AR"/>
        </a:p>
      </dgm:t>
    </dgm:pt>
    <dgm:pt modelId="{C52E55D6-F8C4-4418-9234-4A9DA878024A}" type="parTrans" cxnId="{F29FCC4F-A702-4EFF-9F94-30DC892D4CB4}">
      <dgm:prSet/>
      <dgm:spPr/>
      <dgm:t>
        <a:bodyPr/>
        <a:lstStyle/>
        <a:p>
          <a:endParaRPr lang="es-ES"/>
        </a:p>
      </dgm:t>
    </dgm:pt>
    <dgm:pt modelId="{A5870EB2-EF43-4194-BFA4-BFC05938417C}" type="sibTrans" cxnId="{F29FCC4F-A702-4EFF-9F94-30DC892D4CB4}">
      <dgm:prSet/>
      <dgm:spPr/>
      <dgm:t>
        <a:bodyPr/>
        <a:lstStyle/>
        <a:p>
          <a:endParaRPr lang="es-ES"/>
        </a:p>
      </dgm:t>
    </dgm:pt>
    <dgm:pt modelId="{67408453-5CBF-4056-A0D3-E364F68BF29B}">
      <dgm:prSet/>
      <dgm:spPr/>
      <dgm:t>
        <a:bodyPr/>
        <a:lstStyle/>
        <a:p>
          <a:pPr rtl="0"/>
          <a:r>
            <a:rPr lang="es-AR" b="0" i="0"/>
            <a:t>ETC,ETC,ETC</a:t>
          </a:r>
          <a:endParaRPr lang="es-AR"/>
        </a:p>
      </dgm:t>
    </dgm:pt>
    <dgm:pt modelId="{0005CFA7-0870-4655-AA04-1714795C5B5F}" type="parTrans" cxnId="{5D9AD9EA-8952-4BD0-A4C1-1D8118FCE89B}">
      <dgm:prSet/>
      <dgm:spPr/>
      <dgm:t>
        <a:bodyPr/>
        <a:lstStyle/>
        <a:p>
          <a:endParaRPr lang="es-ES"/>
        </a:p>
      </dgm:t>
    </dgm:pt>
    <dgm:pt modelId="{09C671A8-CE5B-4CA0-AA57-A3D949045A2F}" type="sibTrans" cxnId="{5D9AD9EA-8952-4BD0-A4C1-1D8118FCE89B}">
      <dgm:prSet/>
      <dgm:spPr/>
      <dgm:t>
        <a:bodyPr/>
        <a:lstStyle/>
        <a:p>
          <a:endParaRPr lang="es-ES"/>
        </a:p>
      </dgm:t>
    </dgm:pt>
    <dgm:pt modelId="{28810416-F808-4001-8971-E547E9C28C06}" type="pres">
      <dgm:prSet presAssocID="{3D4F93E1-68B0-4C4A-92FC-27432E8BAA85}" presName="Name0" presStyleCnt="0">
        <dgm:presLayoutVars>
          <dgm:dir/>
          <dgm:animLvl val="lvl"/>
          <dgm:resizeHandles val="exact"/>
        </dgm:presLayoutVars>
      </dgm:prSet>
      <dgm:spPr/>
      <dgm:t>
        <a:bodyPr/>
        <a:lstStyle/>
        <a:p>
          <a:endParaRPr lang="es-ES"/>
        </a:p>
      </dgm:t>
    </dgm:pt>
    <dgm:pt modelId="{9F26CFB7-60BF-4DFF-B6A6-3055141E9037}" type="pres">
      <dgm:prSet presAssocID="{F3F385BD-D26C-458B-9B07-84E22349D462}" presName="linNode" presStyleCnt="0"/>
      <dgm:spPr/>
    </dgm:pt>
    <dgm:pt modelId="{9ED29732-5EC0-465D-9952-5D9B47B38F63}" type="pres">
      <dgm:prSet presAssocID="{F3F385BD-D26C-458B-9B07-84E22349D462}" presName="parentText" presStyleLbl="node1" presStyleIdx="0" presStyleCnt="16">
        <dgm:presLayoutVars>
          <dgm:chMax val="1"/>
          <dgm:bulletEnabled val="1"/>
        </dgm:presLayoutVars>
      </dgm:prSet>
      <dgm:spPr/>
      <dgm:t>
        <a:bodyPr/>
        <a:lstStyle/>
        <a:p>
          <a:endParaRPr lang="es-ES"/>
        </a:p>
      </dgm:t>
    </dgm:pt>
    <dgm:pt modelId="{677B155B-3F81-438E-89D1-6F90670D3106}" type="pres">
      <dgm:prSet presAssocID="{08567D05-0F78-4DD9-987A-0D0B47466C14}" presName="sp" presStyleCnt="0"/>
      <dgm:spPr/>
    </dgm:pt>
    <dgm:pt modelId="{6DD776DF-A280-43F5-9423-58C2286533BC}" type="pres">
      <dgm:prSet presAssocID="{F991073A-1B8C-42FE-8087-322E01669565}" presName="linNode" presStyleCnt="0"/>
      <dgm:spPr/>
    </dgm:pt>
    <dgm:pt modelId="{71724FBB-3E86-421B-B5E6-1072E20EB7A4}" type="pres">
      <dgm:prSet presAssocID="{F991073A-1B8C-42FE-8087-322E01669565}" presName="parentText" presStyleLbl="node1" presStyleIdx="1" presStyleCnt="16">
        <dgm:presLayoutVars>
          <dgm:chMax val="1"/>
          <dgm:bulletEnabled val="1"/>
        </dgm:presLayoutVars>
      </dgm:prSet>
      <dgm:spPr/>
      <dgm:t>
        <a:bodyPr/>
        <a:lstStyle/>
        <a:p>
          <a:endParaRPr lang="es-ES"/>
        </a:p>
      </dgm:t>
    </dgm:pt>
    <dgm:pt modelId="{8338955E-C638-485B-8A03-194CAFF41909}" type="pres">
      <dgm:prSet presAssocID="{C334223B-7A04-4A73-AFE9-56773B3782D9}" presName="sp" presStyleCnt="0"/>
      <dgm:spPr/>
    </dgm:pt>
    <dgm:pt modelId="{0A17D89F-9FC9-4CA4-82EF-9A573AF4EDF4}" type="pres">
      <dgm:prSet presAssocID="{55917CCB-7A5E-4D8C-BF4B-4FDE5EBFB560}" presName="linNode" presStyleCnt="0"/>
      <dgm:spPr/>
    </dgm:pt>
    <dgm:pt modelId="{828106FF-4A0D-4C6E-9AA9-FC666A4400D6}" type="pres">
      <dgm:prSet presAssocID="{55917CCB-7A5E-4D8C-BF4B-4FDE5EBFB560}" presName="parentText" presStyleLbl="node1" presStyleIdx="2" presStyleCnt="16">
        <dgm:presLayoutVars>
          <dgm:chMax val="1"/>
          <dgm:bulletEnabled val="1"/>
        </dgm:presLayoutVars>
      </dgm:prSet>
      <dgm:spPr/>
      <dgm:t>
        <a:bodyPr/>
        <a:lstStyle/>
        <a:p>
          <a:endParaRPr lang="es-ES"/>
        </a:p>
      </dgm:t>
    </dgm:pt>
    <dgm:pt modelId="{679DB6BD-6AAF-40CD-8667-E8BD1ABCE0EE}" type="pres">
      <dgm:prSet presAssocID="{A8644211-01D5-4899-BD62-CF3B39457329}" presName="sp" presStyleCnt="0"/>
      <dgm:spPr/>
    </dgm:pt>
    <dgm:pt modelId="{EA00C9A4-20CC-4BCB-B939-00C4742BB82A}" type="pres">
      <dgm:prSet presAssocID="{150F8D52-51E8-4EE2-ADF2-83BF15960D1B}" presName="linNode" presStyleCnt="0"/>
      <dgm:spPr/>
    </dgm:pt>
    <dgm:pt modelId="{53972FD7-6DCF-46BD-BA48-90E2FDD516CD}" type="pres">
      <dgm:prSet presAssocID="{150F8D52-51E8-4EE2-ADF2-83BF15960D1B}" presName="parentText" presStyleLbl="node1" presStyleIdx="3" presStyleCnt="16">
        <dgm:presLayoutVars>
          <dgm:chMax val="1"/>
          <dgm:bulletEnabled val="1"/>
        </dgm:presLayoutVars>
      </dgm:prSet>
      <dgm:spPr/>
      <dgm:t>
        <a:bodyPr/>
        <a:lstStyle/>
        <a:p>
          <a:endParaRPr lang="es-ES"/>
        </a:p>
      </dgm:t>
    </dgm:pt>
    <dgm:pt modelId="{EE7CC091-3C1A-4835-BE7A-38E1AF7FA535}" type="pres">
      <dgm:prSet presAssocID="{A9872551-920C-45C7-8C32-FFD77F6AD10E}" presName="sp" presStyleCnt="0"/>
      <dgm:spPr/>
    </dgm:pt>
    <dgm:pt modelId="{666C3AE0-5286-4E8D-8741-0EE5E5A35A62}" type="pres">
      <dgm:prSet presAssocID="{182DBD24-4787-4076-81B7-FB4F531363A0}" presName="linNode" presStyleCnt="0"/>
      <dgm:spPr/>
    </dgm:pt>
    <dgm:pt modelId="{9515BDCD-B6DA-42B1-B061-4ED0A6F6ACB9}" type="pres">
      <dgm:prSet presAssocID="{182DBD24-4787-4076-81B7-FB4F531363A0}" presName="parentText" presStyleLbl="node1" presStyleIdx="4" presStyleCnt="16">
        <dgm:presLayoutVars>
          <dgm:chMax val="1"/>
          <dgm:bulletEnabled val="1"/>
        </dgm:presLayoutVars>
      </dgm:prSet>
      <dgm:spPr/>
      <dgm:t>
        <a:bodyPr/>
        <a:lstStyle/>
        <a:p>
          <a:endParaRPr lang="es-ES"/>
        </a:p>
      </dgm:t>
    </dgm:pt>
    <dgm:pt modelId="{6AAB79E2-EE7B-4590-96AE-F6D7FD06A7CE}" type="pres">
      <dgm:prSet presAssocID="{30F7220A-BF5C-4C9B-A44A-ED05770BA351}" presName="sp" presStyleCnt="0"/>
      <dgm:spPr/>
    </dgm:pt>
    <dgm:pt modelId="{C9181F87-8C77-428B-9682-DCEB55E48F0D}" type="pres">
      <dgm:prSet presAssocID="{C4EB2292-73F6-4708-A3F1-B56E6B43E3AB}" presName="linNode" presStyleCnt="0"/>
      <dgm:spPr/>
    </dgm:pt>
    <dgm:pt modelId="{8754EBE7-F650-40E6-A5F7-5453712E034F}" type="pres">
      <dgm:prSet presAssocID="{C4EB2292-73F6-4708-A3F1-B56E6B43E3AB}" presName="parentText" presStyleLbl="node1" presStyleIdx="5" presStyleCnt="16">
        <dgm:presLayoutVars>
          <dgm:chMax val="1"/>
          <dgm:bulletEnabled val="1"/>
        </dgm:presLayoutVars>
      </dgm:prSet>
      <dgm:spPr/>
      <dgm:t>
        <a:bodyPr/>
        <a:lstStyle/>
        <a:p>
          <a:endParaRPr lang="es-ES"/>
        </a:p>
      </dgm:t>
    </dgm:pt>
    <dgm:pt modelId="{FB699008-058F-4297-9546-7A6923846688}" type="pres">
      <dgm:prSet presAssocID="{092B60C7-6F84-49D7-B3FE-820515AFCBDB}" presName="sp" presStyleCnt="0"/>
      <dgm:spPr/>
    </dgm:pt>
    <dgm:pt modelId="{B1E315BF-F692-4BC3-881A-545E30B67E7F}" type="pres">
      <dgm:prSet presAssocID="{03420CBD-DDAA-49DD-9654-0A4B0F6039F8}" presName="linNode" presStyleCnt="0"/>
      <dgm:spPr/>
    </dgm:pt>
    <dgm:pt modelId="{DF036B5A-FFC9-4B80-B355-2D896BEA9746}" type="pres">
      <dgm:prSet presAssocID="{03420CBD-DDAA-49DD-9654-0A4B0F6039F8}" presName="parentText" presStyleLbl="node1" presStyleIdx="6" presStyleCnt="16">
        <dgm:presLayoutVars>
          <dgm:chMax val="1"/>
          <dgm:bulletEnabled val="1"/>
        </dgm:presLayoutVars>
      </dgm:prSet>
      <dgm:spPr/>
      <dgm:t>
        <a:bodyPr/>
        <a:lstStyle/>
        <a:p>
          <a:endParaRPr lang="es-ES"/>
        </a:p>
      </dgm:t>
    </dgm:pt>
    <dgm:pt modelId="{EBE1B7A0-EF8F-442B-A5D1-FE81CB1C7ADF}" type="pres">
      <dgm:prSet presAssocID="{D55146C0-1A7B-4494-A06A-FB495FEE7DE9}" presName="sp" presStyleCnt="0"/>
      <dgm:spPr/>
    </dgm:pt>
    <dgm:pt modelId="{1EC66049-A734-4A54-8A36-1B162B187ED3}" type="pres">
      <dgm:prSet presAssocID="{F270BA70-C8B6-4FEB-AFF9-14B562D1BD6E}" presName="linNode" presStyleCnt="0"/>
      <dgm:spPr/>
    </dgm:pt>
    <dgm:pt modelId="{454AE40B-3036-4C90-8059-1ED6948C4502}" type="pres">
      <dgm:prSet presAssocID="{F270BA70-C8B6-4FEB-AFF9-14B562D1BD6E}" presName="parentText" presStyleLbl="node1" presStyleIdx="7" presStyleCnt="16">
        <dgm:presLayoutVars>
          <dgm:chMax val="1"/>
          <dgm:bulletEnabled val="1"/>
        </dgm:presLayoutVars>
      </dgm:prSet>
      <dgm:spPr/>
      <dgm:t>
        <a:bodyPr/>
        <a:lstStyle/>
        <a:p>
          <a:endParaRPr lang="es-ES"/>
        </a:p>
      </dgm:t>
    </dgm:pt>
    <dgm:pt modelId="{560D6FFC-271B-448E-8E25-1C27511D2F3F}" type="pres">
      <dgm:prSet presAssocID="{74C08C8C-AC36-4C4C-880B-EF5190374422}" presName="sp" presStyleCnt="0"/>
      <dgm:spPr/>
    </dgm:pt>
    <dgm:pt modelId="{D0590BA3-0BA7-4D5A-936F-4ECFD6DF0F13}" type="pres">
      <dgm:prSet presAssocID="{8497FB1B-077E-444A-99B2-0F45158E41E3}" presName="linNode" presStyleCnt="0"/>
      <dgm:spPr/>
    </dgm:pt>
    <dgm:pt modelId="{20267C34-55B9-4898-9531-2838288D7A7D}" type="pres">
      <dgm:prSet presAssocID="{8497FB1B-077E-444A-99B2-0F45158E41E3}" presName="parentText" presStyleLbl="node1" presStyleIdx="8" presStyleCnt="16">
        <dgm:presLayoutVars>
          <dgm:chMax val="1"/>
          <dgm:bulletEnabled val="1"/>
        </dgm:presLayoutVars>
      </dgm:prSet>
      <dgm:spPr/>
      <dgm:t>
        <a:bodyPr/>
        <a:lstStyle/>
        <a:p>
          <a:endParaRPr lang="es-ES"/>
        </a:p>
      </dgm:t>
    </dgm:pt>
    <dgm:pt modelId="{F4098026-B21F-49A3-9894-2392682DC87A}" type="pres">
      <dgm:prSet presAssocID="{4EDF0A38-3F61-428B-8937-7469FC432F72}" presName="sp" presStyleCnt="0"/>
      <dgm:spPr/>
    </dgm:pt>
    <dgm:pt modelId="{D192ACC4-49F3-408D-8049-672EF970844C}" type="pres">
      <dgm:prSet presAssocID="{C1552C43-6A07-49B0-BC98-6C3848F60BBF}" presName="linNode" presStyleCnt="0"/>
      <dgm:spPr/>
    </dgm:pt>
    <dgm:pt modelId="{DE9E9A10-0574-491D-A224-91EA2F803B03}" type="pres">
      <dgm:prSet presAssocID="{C1552C43-6A07-49B0-BC98-6C3848F60BBF}" presName="parentText" presStyleLbl="node1" presStyleIdx="9" presStyleCnt="16">
        <dgm:presLayoutVars>
          <dgm:chMax val="1"/>
          <dgm:bulletEnabled val="1"/>
        </dgm:presLayoutVars>
      </dgm:prSet>
      <dgm:spPr/>
      <dgm:t>
        <a:bodyPr/>
        <a:lstStyle/>
        <a:p>
          <a:endParaRPr lang="es-ES"/>
        </a:p>
      </dgm:t>
    </dgm:pt>
    <dgm:pt modelId="{0A765FAB-2AC5-4732-8C2A-50AE144D57EF}" type="pres">
      <dgm:prSet presAssocID="{8210ECE0-70FC-4FD3-A580-2A5DF438442A}" presName="sp" presStyleCnt="0"/>
      <dgm:spPr/>
    </dgm:pt>
    <dgm:pt modelId="{17F5224B-2340-4C63-8902-00955662B14A}" type="pres">
      <dgm:prSet presAssocID="{755831D6-6BF8-4B08-8965-25218DD2C52F}" presName="linNode" presStyleCnt="0"/>
      <dgm:spPr/>
    </dgm:pt>
    <dgm:pt modelId="{DC13C877-DEA7-41AD-BF01-676804622287}" type="pres">
      <dgm:prSet presAssocID="{755831D6-6BF8-4B08-8965-25218DD2C52F}" presName="parentText" presStyleLbl="node1" presStyleIdx="10" presStyleCnt="16">
        <dgm:presLayoutVars>
          <dgm:chMax val="1"/>
          <dgm:bulletEnabled val="1"/>
        </dgm:presLayoutVars>
      </dgm:prSet>
      <dgm:spPr/>
      <dgm:t>
        <a:bodyPr/>
        <a:lstStyle/>
        <a:p>
          <a:endParaRPr lang="es-ES"/>
        </a:p>
      </dgm:t>
    </dgm:pt>
    <dgm:pt modelId="{65A1C7DA-AF06-47E0-A0C2-D26B895FCE06}" type="pres">
      <dgm:prSet presAssocID="{C909C055-5A5E-47BC-85BD-958BF90BEDD0}" presName="sp" presStyleCnt="0"/>
      <dgm:spPr/>
    </dgm:pt>
    <dgm:pt modelId="{A053B316-8131-4FF9-BBBB-CA0A79185396}" type="pres">
      <dgm:prSet presAssocID="{24CE4CDD-E32B-45BA-895E-BB39E5D45B2F}" presName="linNode" presStyleCnt="0"/>
      <dgm:spPr/>
    </dgm:pt>
    <dgm:pt modelId="{85256D8B-63B7-4EB6-BD14-5AAF90E911AA}" type="pres">
      <dgm:prSet presAssocID="{24CE4CDD-E32B-45BA-895E-BB39E5D45B2F}" presName="parentText" presStyleLbl="node1" presStyleIdx="11" presStyleCnt="16">
        <dgm:presLayoutVars>
          <dgm:chMax val="1"/>
          <dgm:bulletEnabled val="1"/>
        </dgm:presLayoutVars>
      </dgm:prSet>
      <dgm:spPr/>
      <dgm:t>
        <a:bodyPr/>
        <a:lstStyle/>
        <a:p>
          <a:endParaRPr lang="es-ES"/>
        </a:p>
      </dgm:t>
    </dgm:pt>
    <dgm:pt modelId="{56A18060-139B-4587-98E6-9F67601ADD5C}" type="pres">
      <dgm:prSet presAssocID="{D638DA21-D46D-4917-9238-5CB5F94421FA}" presName="sp" presStyleCnt="0"/>
      <dgm:spPr/>
    </dgm:pt>
    <dgm:pt modelId="{6FB86052-000F-4A5A-B1D7-01317D0424F6}" type="pres">
      <dgm:prSet presAssocID="{F5D82B31-3AA1-4484-9217-CFABB7DE08B9}" presName="linNode" presStyleCnt="0"/>
      <dgm:spPr/>
    </dgm:pt>
    <dgm:pt modelId="{2D6CD092-2A6B-41E5-BBAC-D7B09846C472}" type="pres">
      <dgm:prSet presAssocID="{F5D82B31-3AA1-4484-9217-CFABB7DE08B9}" presName="parentText" presStyleLbl="node1" presStyleIdx="12" presStyleCnt="16">
        <dgm:presLayoutVars>
          <dgm:chMax val="1"/>
          <dgm:bulletEnabled val="1"/>
        </dgm:presLayoutVars>
      </dgm:prSet>
      <dgm:spPr/>
      <dgm:t>
        <a:bodyPr/>
        <a:lstStyle/>
        <a:p>
          <a:endParaRPr lang="es-ES"/>
        </a:p>
      </dgm:t>
    </dgm:pt>
    <dgm:pt modelId="{40544B99-434F-4EF1-8323-6C686BAC681D}" type="pres">
      <dgm:prSet presAssocID="{78486EDB-E455-4DCF-ACD8-0B5308F40A2D}" presName="sp" presStyleCnt="0"/>
      <dgm:spPr/>
    </dgm:pt>
    <dgm:pt modelId="{05B84FE0-24F6-49AD-B2FC-316FDF865BAD}" type="pres">
      <dgm:prSet presAssocID="{878106CB-DF42-4325-A2C6-42E1F7958B7E}" presName="linNode" presStyleCnt="0"/>
      <dgm:spPr/>
    </dgm:pt>
    <dgm:pt modelId="{AD5088B9-675B-4F1E-8009-D614B5E436B6}" type="pres">
      <dgm:prSet presAssocID="{878106CB-DF42-4325-A2C6-42E1F7958B7E}" presName="parentText" presStyleLbl="node1" presStyleIdx="13" presStyleCnt="16">
        <dgm:presLayoutVars>
          <dgm:chMax val="1"/>
          <dgm:bulletEnabled val="1"/>
        </dgm:presLayoutVars>
      </dgm:prSet>
      <dgm:spPr/>
      <dgm:t>
        <a:bodyPr/>
        <a:lstStyle/>
        <a:p>
          <a:endParaRPr lang="es-ES"/>
        </a:p>
      </dgm:t>
    </dgm:pt>
    <dgm:pt modelId="{EC3333B0-433E-4ACB-9FE1-EE2556A10786}" type="pres">
      <dgm:prSet presAssocID="{D3531071-FC95-4B73-A1E0-EA6B90F2E55A}" presName="sp" presStyleCnt="0"/>
      <dgm:spPr/>
    </dgm:pt>
    <dgm:pt modelId="{6040D7CB-0FA6-44FB-AB2D-1815E3871EBD}" type="pres">
      <dgm:prSet presAssocID="{962996A3-8555-4DB2-8038-DC0E29B2BB59}" presName="linNode" presStyleCnt="0"/>
      <dgm:spPr/>
    </dgm:pt>
    <dgm:pt modelId="{99336997-F036-4407-A6E3-0702BBC24CF1}" type="pres">
      <dgm:prSet presAssocID="{962996A3-8555-4DB2-8038-DC0E29B2BB59}" presName="parentText" presStyleLbl="node1" presStyleIdx="14" presStyleCnt="16">
        <dgm:presLayoutVars>
          <dgm:chMax val="1"/>
          <dgm:bulletEnabled val="1"/>
        </dgm:presLayoutVars>
      </dgm:prSet>
      <dgm:spPr/>
      <dgm:t>
        <a:bodyPr/>
        <a:lstStyle/>
        <a:p>
          <a:endParaRPr lang="es-ES"/>
        </a:p>
      </dgm:t>
    </dgm:pt>
    <dgm:pt modelId="{CCE361E6-771C-4F85-93E6-B077464A5E92}" type="pres">
      <dgm:prSet presAssocID="{A5870EB2-EF43-4194-BFA4-BFC05938417C}" presName="sp" presStyleCnt="0"/>
      <dgm:spPr/>
    </dgm:pt>
    <dgm:pt modelId="{8136E2A5-4DEB-4D01-8E65-9041DBF4E5F5}" type="pres">
      <dgm:prSet presAssocID="{67408453-5CBF-4056-A0D3-E364F68BF29B}" presName="linNode" presStyleCnt="0"/>
      <dgm:spPr/>
    </dgm:pt>
    <dgm:pt modelId="{1F2EEDBF-2F0A-4AC8-868B-F4F5C5083BD8}" type="pres">
      <dgm:prSet presAssocID="{67408453-5CBF-4056-A0D3-E364F68BF29B}" presName="parentText" presStyleLbl="node1" presStyleIdx="15" presStyleCnt="16">
        <dgm:presLayoutVars>
          <dgm:chMax val="1"/>
          <dgm:bulletEnabled val="1"/>
        </dgm:presLayoutVars>
      </dgm:prSet>
      <dgm:spPr/>
      <dgm:t>
        <a:bodyPr/>
        <a:lstStyle/>
        <a:p>
          <a:endParaRPr lang="es-ES"/>
        </a:p>
      </dgm:t>
    </dgm:pt>
  </dgm:ptLst>
  <dgm:cxnLst>
    <dgm:cxn modelId="{66C7F0E5-1E2D-44DF-B971-4392D416866B}" srcId="{3D4F93E1-68B0-4C4A-92FC-27432E8BAA85}" destId="{755831D6-6BF8-4B08-8965-25218DD2C52F}" srcOrd="10" destOrd="0" parTransId="{A3B93B02-650B-484B-AF74-AAD3A8F1A997}" sibTransId="{C909C055-5A5E-47BC-85BD-958BF90BEDD0}"/>
    <dgm:cxn modelId="{639B37FF-B1F5-46C7-8052-AF35CD1F23A0}" type="presOf" srcId="{67408453-5CBF-4056-A0D3-E364F68BF29B}" destId="{1F2EEDBF-2F0A-4AC8-868B-F4F5C5083BD8}" srcOrd="0" destOrd="0" presId="urn:microsoft.com/office/officeart/2005/8/layout/vList5"/>
    <dgm:cxn modelId="{886F3237-C694-47BD-A07B-626DBB54109A}" type="presOf" srcId="{F991073A-1B8C-42FE-8087-322E01669565}" destId="{71724FBB-3E86-421B-B5E6-1072E20EB7A4}" srcOrd="0" destOrd="0" presId="urn:microsoft.com/office/officeart/2005/8/layout/vList5"/>
    <dgm:cxn modelId="{56650D9D-2567-4654-B1CF-6E2A86599C2E}" type="presOf" srcId="{755831D6-6BF8-4B08-8965-25218DD2C52F}" destId="{DC13C877-DEA7-41AD-BF01-676804622287}" srcOrd="0" destOrd="0" presId="urn:microsoft.com/office/officeart/2005/8/layout/vList5"/>
    <dgm:cxn modelId="{E4E988BD-447D-4A8E-BCAA-936FD1082648}" srcId="{3D4F93E1-68B0-4C4A-92FC-27432E8BAA85}" destId="{C4EB2292-73F6-4708-A3F1-B56E6B43E3AB}" srcOrd="5" destOrd="0" parTransId="{8AA35DDA-904B-4FE5-BC9D-F243F6F56E25}" sibTransId="{092B60C7-6F84-49D7-B3FE-820515AFCBDB}"/>
    <dgm:cxn modelId="{9292BCFE-5F1C-4E90-AEC9-4284EC5B5507}" srcId="{3D4F93E1-68B0-4C4A-92FC-27432E8BAA85}" destId="{24CE4CDD-E32B-45BA-895E-BB39E5D45B2F}" srcOrd="11" destOrd="0" parTransId="{4F3C9D54-71CD-4BFB-944B-A3DB95F90497}" sibTransId="{D638DA21-D46D-4917-9238-5CB5F94421FA}"/>
    <dgm:cxn modelId="{592DC0FB-5B85-47B4-80A9-1925ECEA6DB6}" type="presOf" srcId="{878106CB-DF42-4325-A2C6-42E1F7958B7E}" destId="{AD5088B9-675B-4F1E-8009-D614B5E436B6}" srcOrd="0" destOrd="0" presId="urn:microsoft.com/office/officeart/2005/8/layout/vList5"/>
    <dgm:cxn modelId="{8BBE6F82-C639-43B7-9310-425B673F369A}" srcId="{3D4F93E1-68B0-4C4A-92FC-27432E8BAA85}" destId="{F991073A-1B8C-42FE-8087-322E01669565}" srcOrd="1" destOrd="0" parTransId="{85CC53D3-1A64-4C61-AAAF-46D0AD3C64B0}" sibTransId="{C334223B-7A04-4A73-AFE9-56773B3782D9}"/>
    <dgm:cxn modelId="{56F61727-55D9-4FE0-BD9A-A055E7A8686B}" type="presOf" srcId="{C1552C43-6A07-49B0-BC98-6C3848F60BBF}" destId="{DE9E9A10-0574-491D-A224-91EA2F803B03}" srcOrd="0" destOrd="0" presId="urn:microsoft.com/office/officeart/2005/8/layout/vList5"/>
    <dgm:cxn modelId="{A83EB219-202A-4F0F-87BA-1FACD7D90BAD}" srcId="{3D4F93E1-68B0-4C4A-92FC-27432E8BAA85}" destId="{F3F385BD-D26C-458B-9B07-84E22349D462}" srcOrd="0" destOrd="0" parTransId="{E345D4B0-8137-4AA5-91F9-B90F72BC6BAA}" sibTransId="{08567D05-0F78-4DD9-987A-0D0B47466C14}"/>
    <dgm:cxn modelId="{B3F0AA28-7440-49B6-8A86-06F5155ECAB7}" type="presOf" srcId="{24CE4CDD-E32B-45BA-895E-BB39E5D45B2F}" destId="{85256D8B-63B7-4EB6-BD14-5AAF90E911AA}" srcOrd="0" destOrd="0" presId="urn:microsoft.com/office/officeart/2005/8/layout/vList5"/>
    <dgm:cxn modelId="{40BC5AFB-4621-424D-A40B-4BE1DE54422E}" type="presOf" srcId="{3D4F93E1-68B0-4C4A-92FC-27432E8BAA85}" destId="{28810416-F808-4001-8971-E547E9C28C06}" srcOrd="0" destOrd="0" presId="urn:microsoft.com/office/officeart/2005/8/layout/vList5"/>
    <dgm:cxn modelId="{63F09A44-E199-497C-95A9-D0348AA12FFC}" type="presOf" srcId="{C4EB2292-73F6-4708-A3F1-B56E6B43E3AB}" destId="{8754EBE7-F650-40E6-A5F7-5453712E034F}" srcOrd="0" destOrd="0" presId="urn:microsoft.com/office/officeart/2005/8/layout/vList5"/>
    <dgm:cxn modelId="{5D9AD9EA-8952-4BD0-A4C1-1D8118FCE89B}" srcId="{3D4F93E1-68B0-4C4A-92FC-27432E8BAA85}" destId="{67408453-5CBF-4056-A0D3-E364F68BF29B}" srcOrd="15" destOrd="0" parTransId="{0005CFA7-0870-4655-AA04-1714795C5B5F}" sibTransId="{09C671A8-CE5B-4CA0-AA57-A3D949045A2F}"/>
    <dgm:cxn modelId="{A21EC6A4-0494-4653-AC3A-8C2B931C62DC}" type="presOf" srcId="{03420CBD-DDAA-49DD-9654-0A4B0F6039F8}" destId="{DF036B5A-FFC9-4B80-B355-2D896BEA9746}" srcOrd="0" destOrd="0" presId="urn:microsoft.com/office/officeart/2005/8/layout/vList5"/>
    <dgm:cxn modelId="{7C22974B-C63F-4A54-8BB9-B032929AF1CD}" srcId="{3D4F93E1-68B0-4C4A-92FC-27432E8BAA85}" destId="{F270BA70-C8B6-4FEB-AFF9-14B562D1BD6E}" srcOrd="7" destOrd="0" parTransId="{9D57E8C8-4AEA-45E6-A428-9F5D7DB381F1}" sibTransId="{74C08C8C-AC36-4C4C-880B-EF5190374422}"/>
    <dgm:cxn modelId="{5B94EAF6-7CFA-448B-BBAF-DA19909E6BA5}" srcId="{3D4F93E1-68B0-4C4A-92FC-27432E8BAA85}" destId="{55917CCB-7A5E-4D8C-BF4B-4FDE5EBFB560}" srcOrd="2" destOrd="0" parTransId="{53E3966C-9ADC-409C-ABB9-DB8510E89158}" sibTransId="{A8644211-01D5-4899-BD62-CF3B39457329}"/>
    <dgm:cxn modelId="{1404F729-4CBC-496A-ABEA-C2B8D8A8E8A3}" type="presOf" srcId="{F270BA70-C8B6-4FEB-AFF9-14B562D1BD6E}" destId="{454AE40B-3036-4C90-8059-1ED6948C4502}" srcOrd="0" destOrd="0" presId="urn:microsoft.com/office/officeart/2005/8/layout/vList5"/>
    <dgm:cxn modelId="{A9A94FCD-10E7-4A77-9FB3-8DE6E9045410}" type="presOf" srcId="{182DBD24-4787-4076-81B7-FB4F531363A0}" destId="{9515BDCD-B6DA-42B1-B061-4ED0A6F6ACB9}" srcOrd="0" destOrd="0" presId="urn:microsoft.com/office/officeart/2005/8/layout/vList5"/>
    <dgm:cxn modelId="{29F86538-33C4-49ED-85A4-F0BE43A0CD40}" type="presOf" srcId="{150F8D52-51E8-4EE2-ADF2-83BF15960D1B}" destId="{53972FD7-6DCF-46BD-BA48-90E2FDD516CD}" srcOrd="0" destOrd="0" presId="urn:microsoft.com/office/officeart/2005/8/layout/vList5"/>
    <dgm:cxn modelId="{F29FCC4F-A702-4EFF-9F94-30DC892D4CB4}" srcId="{3D4F93E1-68B0-4C4A-92FC-27432E8BAA85}" destId="{962996A3-8555-4DB2-8038-DC0E29B2BB59}" srcOrd="14" destOrd="0" parTransId="{C52E55D6-F8C4-4418-9234-4A9DA878024A}" sibTransId="{A5870EB2-EF43-4194-BFA4-BFC05938417C}"/>
    <dgm:cxn modelId="{FB517AEF-458D-4E2D-907E-05AAF86A9194}" srcId="{3D4F93E1-68B0-4C4A-92FC-27432E8BAA85}" destId="{C1552C43-6A07-49B0-BC98-6C3848F60BBF}" srcOrd="9" destOrd="0" parTransId="{4EE0349C-5EA8-4345-A0E5-695DCE238277}" sibTransId="{8210ECE0-70FC-4FD3-A580-2A5DF438442A}"/>
    <dgm:cxn modelId="{535875C9-9746-4A2D-8142-C103B48D8B6C}" srcId="{3D4F93E1-68B0-4C4A-92FC-27432E8BAA85}" destId="{8497FB1B-077E-444A-99B2-0F45158E41E3}" srcOrd="8" destOrd="0" parTransId="{349D1EF1-93AA-4547-A78E-A206F33D033C}" sibTransId="{4EDF0A38-3F61-428B-8937-7469FC432F72}"/>
    <dgm:cxn modelId="{B700C57F-B3F0-43D3-88BF-2DD878A2D993}" srcId="{3D4F93E1-68B0-4C4A-92FC-27432E8BAA85}" destId="{03420CBD-DDAA-49DD-9654-0A4B0F6039F8}" srcOrd="6" destOrd="0" parTransId="{FDA32287-6EB6-4BD4-9A73-B021C638653F}" sibTransId="{D55146C0-1A7B-4494-A06A-FB495FEE7DE9}"/>
    <dgm:cxn modelId="{2B497D3A-1FBA-4B12-96AB-C75BB163C9E0}" type="presOf" srcId="{8497FB1B-077E-444A-99B2-0F45158E41E3}" destId="{20267C34-55B9-4898-9531-2838288D7A7D}" srcOrd="0" destOrd="0" presId="urn:microsoft.com/office/officeart/2005/8/layout/vList5"/>
    <dgm:cxn modelId="{4AE07900-BB98-4E6F-BDDD-A9E85FCC0674}" type="presOf" srcId="{F5D82B31-3AA1-4484-9217-CFABB7DE08B9}" destId="{2D6CD092-2A6B-41E5-BBAC-D7B09846C472}" srcOrd="0" destOrd="0" presId="urn:microsoft.com/office/officeart/2005/8/layout/vList5"/>
    <dgm:cxn modelId="{7CF6C6A5-B194-4A4F-BCEC-C3DBA378AEB0}" type="presOf" srcId="{962996A3-8555-4DB2-8038-DC0E29B2BB59}" destId="{99336997-F036-4407-A6E3-0702BBC24CF1}" srcOrd="0" destOrd="0" presId="urn:microsoft.com/office/officeart/2005/8/layout/vList5"/>
    <dgm:cxn modelId="{195A5D23-338E-4C63-8419-F775B2903C70}" srcId="{3D4F93E1-68B0-4C4A-92FC-27432E8BAA85}" destId="{150F8D52-51E8-4EE2-ADF2-83BF15960D1B}" srcOrd="3" destOrd="0" parTransId="{5D39C716-60ED-4704-A0CC-06718FE5AB00}" sibTransId="{A9872551-920C-45C7-8C32-FFD77F6AD10E}"/>
    <dgm:cxn modelId="{78918E21-DEA7-41CA-AF48-35F34FEDD471}" type="presOf" srcId="{F3F385BD-D26C-458B-9B07-84E22349D462}" destId="{9ED29732-5EC0-465D-9952-5D9B47B38F63}" srcOrd="0" destOrd="0" presId="urn:microsoft.com/office/officeart/2005/8/layout/vList5"/>
    <dgm:cxn modelId="{8B7FCB8C-BF6C-46AC-8CD4-0DF716A21A36}" srcId="{3D4F93E1-68B0-4C4A-92FC-27432E8BAA85}" destId="{878106CB-DF42-4325-A2C6-42E1F7958B7E}" srcOrd="13" destOrd="0" parTransId="{F912DDD3-060D-42CA-BF44-BA0ED49E443B}" sibTransId="{D3531071-FC95-4B73-A1E0-EA6B90F2E55A}"/>
    <dgm:cxn modelId="{5F01C42F-61C2-4536-AFAE-79CF324A099C}" srcId="{3D4F93E1-68B0-4C4A-92FC-27432E8BAA85}" destId="{F5D82B31-3AA1-4484-9217-CFABB7DE08B9}" srcOrd="12" destOrd="0" parTransId="{376C8F27-4605-4645-B2B6-46624EC89383}" sibTransId="{78486EDB-E455-4DCF-ACD8-0B5308F40A2D}"/>
    <dgm:cxn modelId="{DE52A5DB-E2B9-415F-9734-C7652C510D48}" type="presOf" srcId="{55917CCB-7A5E-4D8C-BF4B-4FDE5EBFB560}" destId="{828106FF-4A0D-4C6E-9AA9-FC666A4400D6}" srcOrd="0" destOrd="0" presId="urn:microsoft.com/office/officeart/2005/8/layout/vList5"/>
    <dgm:cxn modelId="{69F87812-3E85-4989-9B39-F18DD30F10A7}" srcId="{3D4F93E1-68B0-4C4A-92FC-27432E8BAA85}" destId="{182DBD24-4787-4076-81B7-FB4F531363A0}" srcOrd="4" destOrd="0" parTransId="{E903D1D9-526C-43B7-9E2A-E7C597AD13B4}" sibTransId="{30F7220A-BF5C-4C9B-A44A-ED05770BA351}"/>
    <dgm:cxn modelId="{320FE5B3-665F-4F16-84AE-DD36029459FD}" type="presParOf" srcId="{28810416-F808-4001-8971-E547E9C28C06}" destId="{9F26CFB7-60BF-4DFF-B6A6-3055141E9037}" srcOrd="0" destOrd="0" presId="urn:microsoft.com/office/officeart/2005/8/layout/vList5"/>
    <dgm:cxn modelId="{3DA2C3D1-CE16-47B7-876F-CBF64BFE0A81}" type="presParOf" srcId="{9F26CFB7-60BF-4DFF-B6A6-3055141E9037}" destId="{9ED29732-5EC0-465D-9952-5D9B47B38F63}" srcOrd="0" destOrd="0" presId="urn:microsoft.com/office/officeart/2005/8/layout/vList5"/>
    <dgm:cxn modelId="{854AB04C-5B54-48D6-82EA-7C5C0689DFC4}" type="presParOf" srcId="{28810416-F808-4001-8971-E547E9C28C06}" destId="{677B155B-3F81-438E-89D1-6F90670D3106}" srcOrd="1" destOrd="0" presId="urn:microsoft.com/office/officeart/2005/8/layout/vList5"/>
    <dgm:cxn modelId="{C4B4EC21-C5AC-4457-A0EB-E5BCEF5C6151}" type="presParOf" srcId="{28810416-F808-4001-8971-E547E9C28C06}" destId="{6DD776DF-A280-43F5-9423-58C2286533BC}" srcOrd="2" destOrd="0" presId="urn:microsoft.com/office/officeart/2005/8/layout/vList5"/>
    <dgm:cxn modelId="{0EE6B7FD-17B8-4653-ACD9-B3773BBAD87D}" type="presParOf" srcId="{6DD776DF-A280-43F5-9423-58C2286533BC}" destId="{71724FBB-3E86-421B-B5E6-1072E20EB7A4}" srcOrd="0" destOrd="0" presId="urn:microsoft.com/office/officeart/2005/8/layout/vList5"/>
    <dgm:cxn modelId="{AA095573-E8B8-4E5B-A8EB-D7A2804A6891}" type="presParOf" srcId="{28810416-F808-4001-8971-E547E9C28C06}" destId="{8338955E-C638-485B-8A03-194CAFF41909}" srcOrd="3" destOrd="0" presId="urn:microsoft.com/office/officeart/2005/8/layout/vList5"/>
    <dgm:cxn modelId="{09AC1CD5-7D61-4C82-8F43-521BE6EE5839}" type="presParOf" srcId="{28810416-F808-4001-8971-E547E9C28C06}" destId="{0A17D89F-9FC9-4CA4-82EF-9A573AF4EDF4}" srcOrd="4" destOrd="0" presId="urn:microsoft.com/office/officeart/2005/8/layout/vList5"/>
    <dgm:cxn modelId="{D6D19E77-0B14-4005-A33F-23DE52E6FDAB}" type="presParOf" srcId="{0A17D89F-9FC9-4CA4-82EF-9A573AF4EDF4}" destId="{828106FF-4A0D-4C6E-9AA9-FC666A4400D6}" srcOrd="0" destOrd="0" presId="urn:microsoft.com/office/officeart/2005/8/layout/vList5"/>
    <dgm:cxn modelId="{7B034744-E3C8-4469-A129-06C76B7F9FA1}" type="presParOf" srcId="{28810416-F808-4001-8971-E547E9C28C06}" destId="{679DB6BD-6AAF-40CD-8667-E8BD1ABCE0EE}" srcOrd="5" destOrd="0" presId="urn:microsoft.com/office/officeart/2005/8/layout/vList5"/>
    <dgm:cxn modelId="{71B5F197-5EF0-41A6-BADA-86E5FE0D4B81}" type="presParOf" srcId="{28810416-F808-4001-8971-E547E9C28C06}" destId="{EA00C9A4-20CC-4BCB-B939-00C4742BB82A}" srcOrd="6" destOrd="0" presId="urn:microsoft.com/office/officeart/2005/8/layout/vList5"/>
    <dgm:cxn modelId="{AECEBE5F-B523-452C-A2C2-DE65B3206C92}" type="presParOf" srcId="{EA00C9A4-20CC-4BCB-B939-00C4742BB82A}" destId="{53972FD7-6DCF-46BD-BA48-90E2FDD516CD}" srcOrd="0" destOrd="0" presId="urn:microsoft.com/office/officeart/2005/8/layout/vList5"/>
    <dgm:cxn modelId="{9DC54637-0EEE-4BE5-A22B-9E92C959B61F}" type="presParOf" srcId="{28810416-F808-4001-8971-E547E9C28C06}" destId="{EE7CC091-3C1A-4835-BE7A-38E1AF7FA535}" srcOrd="7" destOrd="0" presId="urn:microsoft.com/office/officeart/2005/8/layout/vList5"/>
    <dgm:cxn modelId="{06AEBD22-A8E2-43DD-8C4A-3ED8818926A6}" type="presParOf" srcId="{28810416-F808-4001-8971-E547E9C28C06}" destId="{666C3AE0-5286-4E8D-8741-0EE5E5A35A62}" srcOrd="8" destOrd="0" presId="urn:microsoft.com/office/officeart/2005/8/layout/vList5"/>
    <dgm:cxn modelId="{0BB8317B-4488-490B-9940-597CC48BEF95}" type="presParOf" srcId="{666C3AE0-5286-4E8D-8741-0EE5E5A35A62}" destId="{9515BDCD-B6DA-42B1-B061-4ED0A6F6ACB9}" srcOrd="0" destOrd="0" presId="urn:microsoft.com/office/officeart/2005/8/layout/vList5"/>
    <dgm:cxn modelId="{91480A38-15A7-4EE2-A837-52F9F38C8317}" type="presParOf" srcId="{28810416-F808-4001-8971-E547E9C28C06}" destId="{6AAB79E2-EE7B-4590-96AE-F6D7FD06A7CE}" srcOrd="9" destOrd="0" presId="urn:microsoft.com/office/officeart/2005/8/layout/vList5"/>
    <dgm:cxn modelId="{0D5CA431-BDA1-4796-952E-7876181B4ED6}" type="presParOf" srcId="{28810416-F808-4001-8971-E547E9C28C06}" destId="{C9181F87-8C77-428B-9682-DCEB55E48F0D}" srcOrd="10" destOrd="0" presId="urn:microsoft.com/office/officeart/2005/8/layout/vList5"/>
    <dgm:cxn modelId="{9824077C-415F-4C7F-9B9D-624577FF87F4}" type="presParOf" srcId="{C9181F87-8C77-428B-9682-DCEB55E48F0D}" destId="{8754EBE7-F650-40E6-A5F7-5453712E034F}" srcOrd="0" destOrd="0" presId="urn:microsoft.com/office/officeart/2005/8/layout/vList5"/>
    <dgm:cxn modelId="{F6D45C85-45BA-4D7B-A1D4-2ACCBAA65E48}" type="presParOf" srcId="{28810416-F808-4001-8971-E547E9C28C06}" destId="{FB699008-058F-4297-9546-7A6923846688}" srcOrd="11" destOrd="0" presId="urn:microsoft.com/office/officeart/2005/8/layout/vList5"/>
    <dgm:cxn modelId="{B8756CE7-1825-448B-9D71-C36984E4FCF9}" type="presParOf" srcId="{28810416-F808-4001-8971-E547E9C28C06}" destId="{B1E315BF-F692-4BC3-881A-545E30B67E7F}" srcOrd="12" destOrd="0" presId="urn:microsoft.com/office/officeart/2005/8/layout/vList5"/>
    <dgm:cxn modelId="{23D51F66-EF3A-4956-B0A1-9CB1BBA96EC3}" type="presParOf" srcId="{B1E315BF-F692-4BC3-881A-545E30B67E7F}" destId="{DF036B5A-FFC9-4B80-B355-2D896BEA9746}" srcOrd="0" destOrd="0" presId="urn:microsoft.com/office/officeart/2005/8/layout/vList5"/>
    <dgm:cxn modelId="{D85CAB01-E232-4F6C-911E-F5E509F26B25}" type="presParOf" srcId="{28810416-F808-4001-8971-E547E9C28C06}" destId="{EBE1B7A0-EF8F-442B-A5D1-FE81CB1C7ADF}" srcOrd="13" destOrd="0" presId="urn:microsoft.com/office/officeart/2005/8/layout/vList5"/>
    <dgm:cxn modelId="{661A8B2F-CCF4-412E-BAB8-A6A2CB156561}" type="presParOf" srcId="{28810416-F808-4001-8971-E547E9C28C06}" destId="{1EC66049-A734-4A54-8A36-1B162B187ED3}" srcOrd="14" destOrd="0" presId="urn:microsoft.com/office/officeart/2005/8/layout/vList5"/>
    <dgm:cxn modelId="{8D0CB8B3-F8CA-4496-AD77-644D45A924CD}" type="presParOf" srcId="{1EC66049-A734-4A54-8A36-1B162B187ED3}" destId="{454AE40B-3036-4C90-8059-1ED6948C4502}" srcOrd="0" destOrd="0" presId="urn:microsoft.com/office/officeart/2005/8/layout/vList5"/>
    <dgm:cxn modelId="{41CAC64B-AE91-4959-9251-65AF06F8C581}" type="presParOf" srcId="{28810416-F808-4001-8971-E547E9C28C06}" destId="{560D6FFC-271B-448E-8E25-1C27511D2F3F}" srcOrd="15" destOrd="0" presId="urn:microsoft.com/office/officeart/2005/8/layout/vList5"/>
    <dgm:cxn modelId="{EC00CC86-69FD-4520-8A84-36F917BBDBCA}" type="presParOf" srcId="{28810416-F808-4001-8971-E547E9C28C06}" destId="{D0590BA3-0BA7-4D5A-936F-4ECFD6DF0F13}" srcOrd="16" destOrd="0" presId="urn:microsoft.com/office/officeart/2005/8/layout/vList5"/>
    <dgm:cxn modelId="{FCAB3628-0FCC-4C8B-A2B5-60D945C158C6}" type="presParOf" srcId="{D0590BA3-0BA7-4D5A-936F-4ECFD6DF0F13}" destId="{20267C34-55B9-4898-9531-2838288D7A7D}" srcOrd="0" destOrd="0" presId="urn:microsoft.com/office/officeart/2005/8/layout/vList5"/>
    <dgm:cxn modelId="{100EC64D-AA85-4E14-B06C-737DA07CF9E7}" type="presParOf" srcId="{28810416-F808-4001-8971-E547E9C28C06}" destId="{F4098026-B21F-49A3-9894-2392682DC87A}" srcOrd="17" destOrd="0" presId="urn:microsoft.com/office/officeart/2005/8/layout/vList5"/>
    <dgm:cxn modelId="{98D1FCDF-6EB1-4326-BE05-7B7FC10EBDEB}" type="presParOf" srcId="{28810416-F808-4001-8971-E547E9C28C06}" destId="{D192ACC4-49F3-408D-8049-672EF970844C}" srcOrd="18" destOrd="0" presId="urn:microsoft.com/office/officeart/2005/8/layout/vList5"/>
    <dgm:cxn modelId="{4C92C1B6-FFB2-4C4E-86C6-42CB77D15067}" type="presParOf" srcId="{D192ACC4-49F3-408D-8049-672EF970844C}" destId="{DE9E9A10-0574-491D-A224-91EA2F803B03}" srcOrd="0" destOrd="0" presId="urn:microsoft.com/office/officeart/2005/8/layout/vList5"/>
    <dgm:cxn modelId="{397DB81D-91D6-4AD5-AFDD-B705AB42F365}" type="presParOf" srcId="{28810416-F808-4001-8971-E547E9C28C06}" destId="{0A765FAB-2AC5-4732-8C2A-50AE144D57EF}" srcOrd="19" destOrd="0" presId="urn:microsoft.com/office/officeart/2005/8/layout/vList5"/>
    <dgm:cxn modelId="{3C989FA0-8399-48EF-8577-8F12D8F4E200}" type="presParOf" srcId="{28810416-F808-4001-8971-E547E9C28C06}" destId="{17F5224B-2340-4C63-8902-00955662B14A}" srcOrd="20" destOrd="0" presId="urn:microsoft.com/office/officeart/2005/8/layout/vList5"/>
    <dgm:cxn modelId="{51650D06-8AD2-47F3-B89D-23709B6C4210}" type="presParOf" srcId="{17F5224B-2340-4C63-8902-00955662B14A}" destId="{DC13C877-DEA7-41AD-BF01-676804622287}" srcOrd="0" destOrd="0" presId="urn:microsoft.com/office/officeart/2005/8/layout/vList5"/>
    <dgm:cxn modelId="{3E726032-FBC1-446E-B2C7-D64C38FBCFD9}" type="presParOf" srcId="{28810416-F808-4001-8971-E547E9C28C06}" destId="{65A1C7DA-AF06-47E0-A0C2-D26B895FCE06}" srcOrd="21" destOrd="0" presId="urn:microsoft.com/office/officeart/2005/8/layout/vList5"/>
    <dgm:cxn modelId="{05D5D4AB-92B1-471D-A338-87828EB457F6}" type="presParOf" srcId="{28810416-F808-4001-8971-E547E9C28C06}" destId="{A053B316-8131-4FF9-BBBB-CA0A79185396}" srcOrd="22" destOrd="0" presId="urn:microsoft.com/office/officeart/2005/8/layout/vList5"/>
    <dgm:cxn modelId="{550C8420-EA5F-4893-BAE2-3301375D6B5E}" type="presParOf" srcId="{A053B316-8131-4FF9-BBBB-CA0A79185396}" destId="{85256D8B-63B7-4EB6-BD14-5AAF90E911AA}" srcOrd="0" destOrd="0" presId="urn:microsoft.com/office/officeart/2005/8/layout/vList5"/>
    <dgm:cxn modelId="{16494674-F324-478E-BF18-68725DE11942}" type="presParOf" srcId="{28810416-F808-4001-8971-E547E9C28C06}" destId="{56A18060-139B-4587-98E6-9F67601ADD5C}" srcOrd="23" destOrd="0" presId="urn:microsoft.com/office/officeart/2005/8/layout/vList5"/>
    <dgm:cxn modelId="{463B8D65-CB45-4386-8A9F-3900FFE45B1D}" type="presParOf" srcId="{28810416-F808-4001-8971-E547E9C28C06}" destId="{6FB86052-000F-4A5A-B1D7-01317D0424F6}" srcOrd="24" destOrd="0" presId="urn:microsoft.com/office/officeart/2005/8/layout/vList5"/>
    <dgm:cxn modelId="{B616219E-30BD-40A1-94D2-2F97F467CD41}" type="presParOf" srcId="{6FB86052-000F-4A5A-B1D7-01317D0424F6}" destId="{2D6CD092-2A6B-41E5-BBAC-D7B09846C472}" srcOrd="0" destOrd="0" presId="urn:microsoft.com/office/officeart/2005/8/layout/vList5"/>
    <dgm:cxn modelId="{50376C72-E5BF-44B1-9BCF-89479F847ADB}" type="presParOf" srcId="{28810416-F808-4001-8971-E547E9C28C06}" destId="{40544B99-434F-4EF1-8323-6C686BAC681D}" srcOrd="25" destOrd="0" presId="urn:microsoft.com/office/officeart/2005/8/layout/vList5"/>
    <dgm:cxn modelId="{43C4D788-C72F-4E4E-ABD4-83CFB86AC291}" type="presParOf" srcId="{28810416-F808-4001-8971-E547E9C28C06}" destId="{05B84FE0-24F6-49AD-B2FC-316FDF865BAD}" srcOrd="26" destOrd="0" presId="urn:microsoft.com/office/officeart/2005/8/layout/vList5"/>
    <dgm:cxn modelId="{589EA5B3-FA95-4D47-956D-0799F0ED38B1}" type="presParOf" srcId="{05B84FE0-24F6-49AD-B2FC-316FDF865BAD}" destId="{AD5088B9-675B-4F1E-8009-D614B5E436B6}" srcOrd="0" destOrd="0" presId="urn:microsoft.com/office/officeart/2005/8/layout/vList5"/>
    <dgm:cxn modelId="{3FD61CB0-9B9C-481C-98A8-B983577A0198}" type="presParOf" srcId="{28810416-F808-4001-8971-E547E9C28C06}" destId="{EC3333B0-433E-4ACB-9FE1-EE2556A10786}" srcOrd="27" destOrd="0" presId="urn:microsoft.com/office/officeart/2005/8/layout/vList5"/>
    <dgm:cxn modelId="{39BD58EB-86D1-4184-891A-CC760FFEE283}" type="presParOf" srcId="{28810416-F808-4001-8971-E547E9C28C06}" destId="{6040D7CB-0FA6-44FB-AB2D-1815E3871EBD}" srcOrd="28" destOrd="0" presId="urn:microsoft.com/office/officeart/2005/8/layout/vList5"/>
    <dgm:cxn modelId="{26C829D9-F3B6-4BAE-9A8C-0A16DF01A29B}" type="presParOf" srcId="{6040D7CB-0FA6-44FB-AB2D-1815E3871EBD}" destId="{99336997-F036-4407-A6E3-0702BBC24CF1}" srcOrd="0" destOrd="0" presId="urn:microsoft.com/office/officeart/2005/8/layout/vList5"/>
    <dgm:cxn modelId="{F83D4FC9-1C75-4DA6-99A5-7E941BA69D94}" type="presParOf" srcId="{28810416-F808-4001-8971-E547E9C28C06}" destId="{CCE361E6-771C-4F85-93E6-B077464A5E92}" srcOrd="29" destOrd="0" presId="urn:microsoft.com/office/officeart/2005/8/layout/vList5"/>
    <dgm:cxn modelId="{4F14570A-7238-492A-9A31-4F5935A175EE}" type="presParOf" srcId="{28810416-F808-4001-8971-E547E9C28C06}" destId="{8136E2A5-4DEB-4D01-8E65-9041DBF4E5F5}" srcOrd="30" destOrd="0" presId="urn:microsoft.com/office/officeart/2005/8/layout/vList5"/>
    <dgm:cxn modelId="{A5176FE1-3C0C-452F-9E55-111B1AC4FE9B}" type="presParOf" srcId="{8136E2A5-4DEB-4D01-8E65-9041DBF4E5F5}" destId="{1F2EEDBF-2F0A-4AC8-868B-F4F5C5083BD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DBA94E-01D6-4CBE-8304-148A5107E60C}"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ES"/>
        </a:p>
      </dgm:t>
    </dgm:pt>
    <dgm:pt modelId="{F98F384D-DE19-401A-9CB8-2CB778709541}">
      <dgm:prSet/>
      <dgm:spPr/>
      <dgm:t>
        <a:bodyPr/>
        <a:lstStyle/>
        <a:p>
          <a:pPr rtl="0"/>
          <a:r>
            <a:rPr lang="es-AR" b="0" i="0"/>
            <a:t>Necesidad económica  “Necesito traer dinero a casa”</a:t>
          </a:r>
          <a:endParaRPr lang="es-AR"/>
        </a:p>
      </dgm:t>
    </dgm:pt>
    <dgm:pt modelId="{574092D3-E563-4C6E-94B7-173E895FC621}" type="parTrans" cxnId="{21300841-75AD-428F-AD50-BEE7524E0C88}">
      <dgm:prSet/>
      <dgm:spPr/>
      <dgm:t>
        <a:bodyPr/>
        <a:lstStyle/>
        <a:p>
          <a:endParaRPr lang="es-ES"/>
        </a:p>
      </dgm:t>
    </dgm:pt>
    <dgm:pt modelId="{05920462-05D1-4962-96F7-C7135A0CBEE6}" type="sibTrans" cxnId="{21300841-75AD-428F-AD50-BEE7524E0C88}">
      <dgm:prSet/>
      <dgm:spPr/>
      <dgm:t>
        <a:bodyPr/>
        <a:lstStyle/>
        <a:p>
          <a:endParaRPr lang="es-ES"/>
        </a:p>
      </dgm:t>
    </dgm:pt>
    <dgm:pt modelId="{6EA22ED8-32AA-4CCA-B63D-985AC32026E4}">
      <dgm:prSet/>
      <dgm:spPr/>
      <dgm:t>
        <a:bodyPr/>
        <a:lstStyle/>
        <a:p>
          <a:pPr rtl="0"/>
          <a:r>
            <a:rPr lang="es-AR" b="0" i="0"/>
            <a:t>Necesidad de legitimación social  “Cual es mi rol laboral ante la sociedad”.</a:t>
          </a:r>
          <a:endParaRPr lang="es-AR"/>
        </a:p>
      </dgm:t>
    </dgm:pt>
    <dgm:pt modelId="{6E883FB5-5A0F-4002-9FB1-5F78CB01AE62}" type="parTrans" cxnId="{CFD09180-1765-48A2-86BB-89645B012664}">
      <dgm:prSet/>
      <dgm:spPr/>
      <dgm:t>
        <a:bodyPr/>
        <a:lstStyle/>
        <a:p>
          <a:endParaRPr lang="es-ES"/>
        </a:p>
      </dgm:t>
    </dgm:pt>
    <dgm:pt modelId="{F128F216-DE12-4A4D-97FD-1400962CA602}" type="sibTrans" cxnId="{CFD09180-1765-48A2-86BB-89645B012664}">
      <dgm:prSet/>
      <dgm:spPr/>
      <dgm:t>
        <a:bodyPr/>
        <a:lstStyle/>
        <a:p>
          <a:endParaRPr lang="es-ES"/>
        </a:p>
      </dgm:t>
    </dgm:pt>
    <dgm:pt modelId="{10493E98-8D17-4133-9A75-BBC2A59FC5E8}">
      <dgm:prSet/>
      <dgm:spPr/>
      <dgm:t>
        <a:bodyPr/>
        <a:lstStyle/>
        <a:p>
          <a:pPr rtl="0"/>
          <a:r>
            <a:rPr lang="es-AR" b="0" i="0"/>
            <a:t>Vocación:” Deseo desarrollar mi vocación”.</a:t>
          </a:r>
          <a:endParaRPr lang="es-AR"/>
        </a:p>
      </dgm:t>
    </dgm:pt>
    <dgm:pt modelId="{F8158A5D-0569-4C2F-855E-9319EBBD490F}" type="parTrans" cxnId="{134540DD-1CF1-4EC2-B3D1-461A29D74D72}">
      <dgm:prSet/>
      <dgm:spPr/>
      <dgm:t>
        <a:bodyPr/>
        <a:lstStyle/>
        <a:p>
          <a:endParaRPr lang="es-ES"/>
        </a:p>
      </dgm:t>
    </dgm:pt>
    <dgm:pt modelId="{2FC2FFFD-9B2B-4FC8-B756-C6EBD7232773}" type="sibTrans" cxnId="{134540DD-1CF1-4EC2-B3D1-461A29D74D72}">
      <dgm:prSet/>
      <dgm:spPr/>
      <dgm:t>
        <a:bodyPr/>
        <a:lstStyle/>
        <a:p>
          <a:endParaRPr lang="es-ES"/>
        </a:p>
      </dgm:t>
    </dgm:pt>
    <dgm:pt modelId="{93339102-DBBF-472B-9CF0-10EAD291B874}">
      <dgm:prSet/>
      <dgm:spPr/>
      <dgm:t>
        <a:bodyPr/>
        <a:lstStyle/>
        <a:p>
          <a:pPr rtl="0"/>
          <a:r>
            <a:rPr lang="es-AR" b="0" i="0"/>
            <a:t>Deseo de progreso laboral  ” Creo que estoy para mas que lo que hago”.</a:t>
          </a:r>
          <a:endParaRPr lang="es-AR"/>
        </a:p>
      </dgm:t>
    </dgm:pt>
    <dgm:pt modelId="{356E86C3-F414-4C67-93B2-27CB8CA006CD}" type="parTrans" cxnId="{A754E4F4-18C8-438D-BEBB-5BD252016D2E}">
      <dgm:prSet/>
      <dgm:spPr/>
      <dgm:t>
        <a:bodyPr/>
        <a:lstStyle/>
        <a:p>
          <a:endParaRPr lang="es-ES"/>
        </a:p>
      </dgm:t>
    </dgm:pt>
    <dgm:pt modelId="{ECD072B7-0C9F-4B79-8B1F-19A9B9CF7143}" type="sibTrans" cxnId="{A754E4F4-18C8-438D-BEBB-5BD252016D2E}">
      <dgm:prSet/>
      <dgm:spPr/>
      <dgm:t>
        <a:bodyPr/>
        <a:lstStyle/>
        <a:p>
          <a:endParaRPr lang="es-ES"/>
        </a:p>
      </dgm:t>
    </dgm:pt>
    <dgm:pt modelId="{13666D22-3F11-4F55-895C-6F8A2D43FC6D}">
      <dgm:prSet/>
      <dgm:spPr/>
      <dgm:t>
        <a:bodyPr/>
        <a:lstStyle/>
        <a:p>
          <a:pPr rtl="0"/>
          <a:r>
            <a:rPr lang="es-AR" b="0" i="0"/>
            <a:t>Deseo de progreso socioeconómico</a:t>
          </a:r>
          <a:endParaRPr lang="es-AR"/>
        </a:p>
      </dgm:t>
    </dgm:pt>
    <dgm:pt modelId="{2B37B7C1-46BE-42C9-A536-C7A4A67F8BAC}" type="parTrans" cxnId="{C4712DA9-3B1A-4B2D-999D-1C831136199B}">
      <dgm:prSet/>
      <dgm:spPr/>
      <dgm:t>
        <a:bodyPr/>
        <a:lstStyle/>
        <a:p>
          <a:endParaRPr lang="es-ES"/>
        </a:p>
      </dgm:t>
    </dgm:pt>
    <dgm:pt modelId="{CB18F25D-AFC0-4899-984C-018DC18F227D}" type="sibTrans" cxnId="{C4712DA9-3B1A-4B2D-999D-1C831136199B}">
      <dgm:prSet/>
      <dgm:spPr/>
      <dgm:t>
        <a:bodyPr/>
        <a:lstStyle/>
        <a:p>
          <a:endParaRPr lang="es-ES"/>
        </a:p>
      </dgm:t>
    </dgm:pt>
    <dgm:pt modelId="{85F4591A-69CB-43D0-ABD7-61E8D1958988}" type="pres">
      <dgm:prSet presAssocID="{8DDBA94E-01D6-4CBE-8304-148A5107E60C}" presName="compositeShape" presStyleCnt="0">
        <dgm:presLayoutVars>
          <dgm:chMax val="7"/>
          <dgm:dir/>
          <dgm:resizeHandles val="exact"/>
        </dgm:presLayoutVars>
      </dgm:prSet>
      <dgm:spPr/>
      <dgm:t>
        <a:bodyPr/>
        <a:lstStyle/>
        <a:p>
          <a:endParaRPr lang="es-ES"/>
        </a:p>
      </dgm:t>
    </dgm:pt>
    <dgm:pt modelId="{2AE4EC6C-57ED-4F22-965E-0F811DBC6DA9}" type="pres">
      <dgm:prSet presAssocID="{F98F384D-DE19-401A-9CB8-2CB778709541}" presName="circ1" presStyleLbl="vennNode1" presStyleIdx="0" presStyleCnt="5"/>
      <dgm:spPr/>
    </dgm:pt>
    <dgm:pt modelId="{446D44FC-9D48-4474-8158-65800D2BA06D}" type="pres">
      <dgm:prSet presAssocID="{F98F384D-DE19-401A-9CB8-2CB778709541}" presName="circ1Tx" presStyleLbl="revTx" presStyleIdx="0" presStyleCnt="0">
        <dgm:presLayoutVars>
          <dgm:chMax val="0"/>
          <dgm:chPref val="0"/>
          <dgm:bulletEnabled val="1"/>
        </dgm:presLayoutVars>
      </dgm:prSet>
      <dgm:spPr/>
      <dgm:t>
        <a:bodyPr/>
        <a:lstStyle/>
        <a:p>
          <a:endParaRPr lang="es-ES"/>
        </a:p>
      </dgm:t>
    </dgm:pt>
    <dgm:pt modelId="{301B0A54-004F-416C-A206-20FD5FDEFCD0}" type="pres">
      <dgm:prSet presAssocID="{6EA22ED8-32AA-4CCA-B63D-985AC32026E4}" presName="circ2" presStyleLbl="vennNode1" presStyleIdx="1" presStyleCnt="5"/>
      <dgm:spPr/>
    </dgm:pt>
    <dgm:pt modelId="{B261CA7A-FE40-4EAE-8357-A439ED54EDE0}" type="pres">
      <dgm:prSet presAssocID="{6EA22ED8-32AA-4CCA-B63D-985AC32026E4}" presName="circ2Tx" presStyleLbl="revTx" presStyleIdx="0" presStyleCnt="0">
        <dgm:presLayoutVars>
          <dgm:chMax val="0"/>
          <dgm:chPref val="0"/>
          <dgm:bulletEnabled val="1"/>
        </dgm:presLayoutVars>
      </dgm:prSet>
      <dgm:spPr/>
      <dgm:t>
        <a:bodyPr/>
        <a:lstStyle/>
        <a:p>
          <a:endParaRPr lang="es-ES"/>
        </a:p>
      </dgm:t>
    </dgm:pt>
    <dgm:pt modelId="{1C8DE661-B0A4-4AE8-8B02-EFA04AF99871}" type="pres">
      <dgm:prSet presAssocID="{10493E98-8D17-4133-9A75-BBC2A59FC5E8}" presName="circ3" presStyleLbl="vennNode1" presStyleIdx="2" presStyleCnt="5"/>
      <dgm:spPr/>
    </dgm:pt>
    <dgm:pt modelId="{03E17DD2-99C6-4930-9297-50C3E411F3A9}" type="pres">
      <dgm:prSet presAssocID="{10493E98-8D17-4133-9A75-BBC2A59FC5E8}" presName="circ3Tx" presStyleLbl="revTx" presStyleIdx="0" presStyleCnt="0">
        <dgm:presLayoutVars>
          <dgm:chMax val="0"/>
          <dgm:chPref val="0"/>
          <dgm:bulletEnabled val="1"/>
        </dgm:presLayoutVars>
      </dgm:prSet>
      <dgm:spPr/>
      <dgm:t>
        <a:bodyPr/>
        <a:lstStyle/>
        <a:p>
          <a:endParaRPr lang="es-ES"/>
        </a:p>
      </dgm:t>
    </dgm:pt>
    <dgm:pt modelId="{EC984F92-B67D-4DDB-811A-C70866C923FB}" type="pres">
      <dgm:prSet presAssocID="{93339102-DBBF-472B-9CF0-10EAD291B874}" presName="circ4" presStyleLbl="vennNode1" presStyleIdx="3" presStyleCnt="5"/>
      <dgm:spPr/>
    </dgm:pt>
    <dgm:pt modelId="{C84F45A2-39D2-43DE-95B7-FFFC12B23886}" type="pres">
      <dgm:prSet presAssocID="{93339102-DBBF-472B-9CF0-10EAD291B874}" presName="circ4Tx" presStyleLbl="revTx" presStyleIdx="0" presStyleCnt="0">
        <dgm:presLayoutVars>
          <dgm:chMax val="0"/>
          <dgm:chPref val="0"/>
          <dgm:bulletEnabled val="1"/>
        </dgm:presLayoutVars>
      </dgm:prSet>
      <dgm:spPr/>
      <dgm:t>
        <a:bodyPr/>
        <a:lstStyle/>
        <a:p>
          <a:endParaRPr lang="es-ES"/>
        </a:p>
      </dgm:t>
    </dgm:pt>
    <dgm:pt modelId="{E9EEB131-1EB5-4270-B4F8-79F2DC72B008}" type="pres">
      <dgm:prSet presAssocID="{13666D22-3F11-4F55-895C-6F8A2D43FC6D}" presName="circ5" presStyleLbl="vennNode1" presStyleIdx="4" presStyleCnt="5"/>
      <dgm:spPr/>
    </dgm:pt>
    <dgm:pt modelId="{74ECDD45-3C16-4759-B5B6-EA443F4B9061}" type="pres">
      <dgm:prSet presAssocID="{13666D22-3F11-4F55-895C-6F8A2D43FC6D}" presName="circ5Tx" presStyleLbl="revTx" presStyleIdx="0" presStyleCnt="0">
        <dgm:presLayoutVars>
          <dgm:chMax val="0"/>
          <dgm:chPref val="0"/>
          <dgm:bulletEnabled val="1"/>
        </dgm:presLayoutVars>
      </dgm:prSet>
      <dgm:spPr/>
      <dgm:t>
        <a:bodyPr/>
        <a:lstStyle/>
        <a:p>
          <a:endParaRPr lang="es-ES"/>
        </a:p>
      </dgm:t>
    </dgm:pt>
  </dgm:ptLst>
  <dgm:cxnLst>
    <dgm:cxn modelId="{134540DD-1CF1-4EC2-B3D1-461A29D74D72}" srcId="{8DDBA94E-01D6-4CBE-8304-148A5107E60C}" destId="{10493E98-8D17-4133-9A75-BBC2A59FC5E8}" srcOrd="2" destOrd="0" parTransId="{F8158A5D-0569-4C2F-855E-9319EBBD490F}" sibTransId="{2FC2FFFD-9B2B-4FC8-B756-C6EBD7232773}"/>
    <dgm:cxn modelId="{CFD09180-1765-48A2-86BB-89645B012664}" srcId="{8DDBA94E-01D6-4CBE-8304-148A5107E60C}" destId="{6EA22ED8-32AA-4CCA-B63D-985AC32026E4}" srcOrd="1" destOrd="0" parTransId="{6E883FB5-5A0F-4002-9FB1-5F78CB01AE62}" sibTransId="{F128F216-DE12-4A4D-97FD-1400962CA602}"/>
    <dgm:cxn modelId="{9327F995-414A-4D60-8119-7A94C4770B2A}" type="presOf" srcId="{8DDBA94E-01D6-4CBE-8304-148A5107E60C}" destId="{85F4591A-69CB-43D0-ABD7-61E8D1958988}" srcOrd="0" destOrd="0" presId="urn:microsoft.com/office/officeart/2005/8/layout/venn1"/>
    <dgm:cxn modelId="{B68EA56E-77F0-45DF-B2F2-EE4990AFDAA6}" type="presOf" srcId="{93339102-DBBF-472B-9CF0-10EAD291B874}" destId="{C84F45A2-39D2-43DE-95B7-FFFC12B23886}" srcOrd="0" destOrd="0" presId="urn:microsoft.com/office/officeart/2005/8/layout/venn1"/>
    <dgm:cxn modelId="{8CAD0BCA-5EEB-4F2A-B2D2-1EC84B131F25}" type="presOf" srcId="{6EA22ED8-32AA-4CCA-B63D-985AC32026E4}" destId="{B261CA7A-FE40-4EAE-8357-A439ED54EDE0}" srcOrd="0" destOrd="0" presId="urn:microsoft.com/office/officeart/2005/8/layout/venn1"/>
    <dgm:cxn modelId="{B5B3CCFD-FF69-4AC7-A1D7-65E09294DA9F}" type="presOf" srcId="{13666D22-3F11-4F55-895C-6F8A2D43FC6D}" destId="{74ECDD45-3C16-4759-B5B6-EA443F4B9061}" srcOrd="0" destOrd="0" presId="urn:microsoft.com/office/officeart/2005/8/layout/venn1"/>
    <dgm:cxn modelId="{21300841-75AD-428F-AD50-BEE7524E0C88}" srcId="{8DDBA94E-01D6-4CBE-8304-148A5107E60C}" destId="{F98F384D-DE19-401A-9CB8-2CB778709541}" srcOrd="0" destOrd="0" parTransId="{574092D3-E563-4C6E-94B7-173E895FC621}" sibTransId="{05920462-05D1-4962-96F7-C7135A0CBEE6}"/>
    <dgm:cxn modelId="{FAF3A9BA-C278-4C48-83FB-F9E62C938D54}" type="presOf" srcId="{F98F384D-DE19-401A-9CB8-2CB778709541}" destId="{446D44FC-9D48-4474-8158-65800D2BA06D}" srcOrd="0" destOrd="0" presId="urn:microsoft.com/office/officeart/2005/8/layout/venn1"/>
    <dgm:cxn modelId="{181676ED-E5E4-4493-9910-4838C4042155}" type="presOf" srcId="{10493E98-8D17-4133-9A75-BBC2A59FC5E8}" destId="{03E17DD2-99C6-4930-9297-50C3E411F3A9}" srcOrd="0" destOrd="0" presId="urn:microsoft.com/office/officeart/2005/8/layout/venn1"/>
    <dgm:cxn modelId="{A754E4F4-18C8-438D-BEBB-5BD252016D2E}" srcId="{8DDBA94E-01D6-4CBE-8304-148A5107E60C}" destId="{93339102-DBBF-472B-9CF0-10EAD291B874}" srcOrd="3" destOrd="0" parTransId="{356E86C3-F414-4C67-93B2-27CB8CA006CD}" sibTransId="{ECD072B7-0C9F-4B79-8B1F-19A9B9CF7143}"/>
    <dgm:cxn modelId="{C4712DA9-3B1A-4B2D-999D-1C831136199B}" srcId="{8DDBA94E-01D6-4CBE-8304-148A5107E60C}" destId="{13666D22-3F11-4F55-895C-6F8A2D43FC6D}" srcOrd="4" destOrd="0" parTransId="{2B37B7C1-46BE-42C9-A536-C7A4A67F8BAC}" sibTransId="{CB18F25D-AFC0-4899-984C-018DC18F227D}"/>
    <dgm:cxn modelId="{ED04086F-1EC1-4C2B-8512-CDE28F79EA35}" type="presParOf" srcId="{85F4591A-69CB-43D0-ABD7-61E8D1958988}" destId="{2AE4EC6C-57ED-4F22-965E-0F811DBC6DA9}" srcOrd="0" destOrd="0" presId="urn:microsoft.com/office/officeart/2005/8/layout/venn1"/>
    <dgm:cxn modelId="{F7884025-F8BA-441B-8229-C5A2A3321C36}" type="presParOf" srcId="{85F4591A-69CB-43D0-ABD7-61E8D1958988}" destId="{446D44FC-9D48-4474-8158-65800D2BA06D}" srcOrd="1" destOrd="0" presId="urn:microsoft.com/office/officeart/2005/8/layout/venn1"/>
    <dgm:cxn modelId="{EB7C1E61-2EA6-463C-9F05-EBCA6B36A62D}" type="presParOf" srcId="{85F4591A-69CB-43D0-ABD7-61E8D1958988}" destId="{301B0A54-004F-416C-A206-20FD5FDEFCD0}" srcOrd="2" destOrd="0" presId="urn:microsoft.com/office/officeart/2005/8/layout/venn1"/>
    <dgm:cxn modelId="{10932B8C-CABF-4FC8-A231-78F791FC50A1}" type="presParOf" srcId="{85F4591A-69CB-43D0-ABD7-61E8D1958988}" destId="{B261CA7A-FE40-4EAE-8357-A439ED54EDE0}" srcOrd="3" destOrd="0" presId="urn:microsoft.com/office/officeart/2005/8/layout/venn1"/>
    <dgm:cxn modelId="{94A24184-8AFE-404C-9239-CB93A1E3F8A0}" type="presParOf" srcId="{85F4591A-69CB-43D0-ABD7-61E8D1958988}" destId="{1C8DE661-B0A4-4AE8-8B02-EFA04AF99871}" srcOrd="4" destOrd="0" presId="urn:microsoft.com/office/officeart/2005/8/layout/venn1"/>
    <dgm:cxn modelId="{FAD0D2F8-1142-4EF7-8655-CB1535B438FF}" type="presParOf" srcId="{85F4591A-69CB-43D0-ABD7-61E8D1958988}" destId="{03E17DD2-99C6-4930-9297-50C3E411F3A9}" srcOrd="5" destOrd="0" presId="urn:microsoft.com/office/officeart/2005/8/layout/venn1"/>
    <dgm:cxn modelId="{DCE3CABC-3CE4-4A34-9B9E-480623BB7B01}" type="presParOf" srcId="{85F4591A-69CB-43D0-ABD7-61E8D1958988}" destId="{EC984F92-B67D-4DDB-811A-C70866C923FB}" srcOrd="6" destOrd="0" presId="urn:microsoft.com/office/officeart/2005/8/layout/venn1"/>
    <dgm:cxn modelId="{7F7B3892-A4DB-435F-A8D7-C0423F79E0CF}" type="presParOf" srcId="{85F4591A-69CB-43D0-ABD7-61E8D1958988}" destId="{C84F45A2-39D2-43DE-95B7-FFFC12B23886}" srcOrd="7" destOrd="0" presId="urn:microsoft.com/office/officeart/2005/8/layout/venn1"/>
    <dgm:cxn modelId="{32473793-0B1B-4C13-994F-7DA957820C3E}" type="presParOf" srcId="{85F4591A-69CB-43D0-ABD7-61E8D1958988}" destId="{E9EEB131-1EB5-4270-B4F8-79F2DC72B008}" srcOrd="8" destOrd="0" presId="urn:microsoft.com/office/officeart/2005/8/layout/venn1"/>
    <dgm:cxn modelId="{176B3C83-2DE0-4B98-A271-631850710142}" type="presParOf" srcId="{85F4591A-69CB-43D0-ABD7-61E8D1958988}" destId="{74ECDD45-3C16-4759-B5B6-EA443F4B9061}"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DD6EE9-5B70-45DF-B683-B392452B929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S"/>
        </a:p>
      </dgm:t>
    </dgm:pt>
    <dgm:pt modelId="{14B876FE-62E0-4D7D-84B3-97499901B527}">
      <dgm:prSet phldrT="[Texto]"/>
      <dgm:spPr/>
      <dgm:t>
        <a:bodyPr/>
        <a:lstStyle/>
        <a:p>
          <a:r>
            <a:rPr lang="es-ES" dirty="0"/>
            <a:t>Burn out</a:t>
          </a:r>
        </a:p>
      </dgm:t>
    </dgm:pt>
    <dgm:pt modelId="{E148B952-3D3D-47A9-AC15-E7E79B7E3302}" type="parTrans" cxnId="{C6403230-9A93-4B18-9841-FC216FF43DEA}">
      <dgm:prSet/>
      <dgm:spPr/>
      <dgm:t>
        <a:bodyPr/>
        <a:lstStyle/>
        <a:p>
          <a:endParaRPr lang="es-ES"/>
        </a:p>
      </dgm:t>
    </dgm:pt>
    <dgm:pt modelId="{0274DF58-E43E-4E31-BD1A-18853F90A5E5}" type="sibTrans" cxnId="{C6403230-9A93-4B18-9841-FC216FF43DEA}">
      <dgm:prSet/>
      <dgm:spPr/>
      <dgm:t>
        <a:bodyPr/>
        <a:lstStyle/>
        <a:p>
          <a:endParaRPr lang="es-ES"/>
        </a:p>
      </dgm:t>
    </dgm:pt>
    <dgm:pt modelId="{9402FC2F-7C3E-43BF-AD4E-EAF31CAE71CC}">
      <dgm:prSet phldrT="[Texto]"/>
      <dgm:spPr/>
      <dgm:t>
        <a:bodyPr/>
        <a:lstStyle/>
        <a:p>
          <a:r>
            <a:rPr lang="es-ES" dirty="0"/>
            <a:t>Tareas con interacción interpersonal</a:t>
          </a:r>
        </a:p>
      </dgm:t>
    </dgm:pt>
    <dgm:pt modelId="{49F8B59E-5E17-47AE-9A54-01B77428BFFF}" type="parTrans" cxnId="{D2D27786-D258-45BF-8E56-7F3B570FF121}">
      <dgm:prSet/>
      <dgm:spPr/>
      <dgm:t>
        <a:bodyPr/>
        <a:lstStyle/>
        <a:p>
          <a:endParaRPr lang="es-ES"/>
        </a:p>
      </dgm:t>
    </dgm:pt>
    <dgm:pt modelId="{1CEDD534-EE0F-4DEA-8176-C07D86608DDD}" type="sibTrans" cxnId="{D2D27786-D258-45BF-8E56-7F3B570FF121}">
      <dgm:prSet/>
      <dgm:spPr/>
      <dgm:t>
        <a:bodyPr/>
        <a:lstStyle/>
        <a:p>
          <a:endParaRPr lang="es-ES"/>
        </a:p>
      </dgm:t>
    </dgm:pt>
    <dgm:pt modelId="{E8CF5EC6-F35B-4CB4-AC0E-4A63FF8D6CC2}">
      <dgm:prSet phldrT="[Texto]"/>
      <dgm:spPr/>
      <dgm:t>
        <a:bodyPr/>
        <a:lstStyle/>
        <a:p>
          <a:r>
            <a:rPr lang="es-ES" dirty="0"/>
            <a:t>Enfermedad</a:t>
          </a:r>
        </a:p>
      </dgm:t>
    </dgm:pt>
    <dgm:pt modelId="{AED2101A-FA36-4BA7-8C73-01C0E58DDA21}" type="parTrans" cxnId="{109D0A6F-A693-4C4E-8832-06B34F839561}">
      <dgm:prSet/>
      <dgm:spPr/>
      <dgm:t>
        <a:bodyPr/>
        <a:lstStyle/>
        <a:p>
          <a:endParaRPr lang="es-ES"/>
        </a:p>
      </dgm:t>
    </dgm:pt>
    <dgm:pt modelId="{1AD96E4C-AD9E-4628-9BC5-A63654A597B7}" type="sibTrans" cxnId="{109D0A6F-A693-4C4E-8832-06B34F839561}">
      <dgm:prSet/>
      <dgm:spPr/>
      <dgm:t>
        <a:bodyPr/>
        <a:lstStyle/>
        <a:p>
          <a:endParaRPr lang="es-ES"/>
        </a:p>
      </dgm:t>
    </dgm:pt>
    <dgm:pt modelId="{D768B815-9372-40C6-8D29-1DD5C5085390}">
      <dgm:prSet phldrT="[Texto]"/>
      <dgm:spPr/>
      <dgm:t>
        <a:bodyPr/>
        <a:lstStyle/>
        <a:p>
          <a:r>
            <a:rPr lang="es-ES" dirty="0"/>
            <a:t>Distress</a:t>
          </a:r>
        </a:p>
      </dgm:t>
    </dgm:pt>
    <dgm:pt modelId="{1A16A6B4-EF7A-484D-9D33-68A24ED4E1C6}" type="parTrans" cxnId="{C1CD3DAC-18CD-4D02-97FD-AEA848270164}">
      <dgm:prSet/>
      <dgm:spPr/>
      <dgm:t>
        <a:bodyPr/>
        <a:lstStyle/>
        <a:p>
          <a:endParaRPr lang="es-ES"/>
        </a:p>
      </dgm:t>
    </dgm:pt>
    <dgm:pt modelId="{30DADCE4-75AE-4D42-9C11-FD5769376589}" type="sibTrans" cxnId="{C1CD3DAC-18CD-4D02-97FD-AEA848270164}">
      <dgm:prSet/>
      <dgm:spPr/>
      <dgm:t>
        <a:bodyPr/>
        <a:lstStyle/>
        <a:p>
          <a:endParaRPr lang="es-ES"/>
        </a:p>
      </dgm:t>
    </dgm:pt>
    <dgm:pt modelId="{7D12D17F-C40D-446C-9AFC-CB99B4E946C3}" type="pres">
      <dgm:prSet presAssocID="{7ADD6EE9-5B70-45DF-B683-B392452B9298}" presName="Name0" presStyleCnt="0">
        <dgm:presLayoutVars>
          <dgm:chMax val="1"/>
          <dgm:chPref val="1"/>
          <dgm:dir/>
          <dgm:animOne val="branch"/>
          <dgm:animLvl val="lvl"/>
        </dgm:presLayoutVars>
      </dgm:prSet>
      <dgm:spPr/>
      <dgm:t>
        <a:bodyPr/>
        <a:lstStyle/>
        <a:p>
          <a:endParaRPr lang="es-ES"/>
        </a:p>
      </dgm:t>
    </dgm:pt>
    <dgm:pt modelId="{74677BF1-866A-4C92-B294-621EC5336BDD}" type="pres">
      <dgm:prSet presAssocID="{14B876FE-62E0-4D7D-84B3-97499901B527}" presName="singleCycle" presStyleCnt="0"/>
      <dgm:spPr/>
    </dgm:pt>
    <dgm:pt modelId="{CFFBD158-73BD-44FC-A4A8-2DFE9067E5BF}" type="pres">
      <dgm:prSet presAssocID="{14B876FE-62E0-4D7D-84B3-97499901B527}" presName="singleCenter" presStyleLbl="node1" presStyleIdx="0" presStyleCnt="4" custLinFactNeighborX="-780" custLinFactNeighborY="-16388">
        <dgm:presLayoutVars>
          <dgm:chMax val="7"/>
          <dgm:chPref val="7"/>
        </dgm:presLayoutVars>
      </dgm:prSet>
      <dgm:spPr/>
      <dgm:t>
        <a:bodyPr/>
        <a:lstStyle/>
        <a:p>
          <a:endParaRPr lang="es-ES"/>
        </a:p>
      </dgm:t>
    </dgm:pt>
    <dgm:pt modelId="{84ACB539-BE60-427C-ABF0-E8C45DA4225F}" type="pres">
      <dgm:prSet presAssocID="{49F8B59E-5E17-47AE-9A54-01B77428BFFF}" presName="Name56" presStyleLbl="parChTrans1D2" presStyleIdx="0" presStyleCnt="3"/>
      <dgm:spPr/>
      <dgm:t>
        <a:bodyPr/>
        <a:lstStyle/>
        <a:p>
          <a:endParaRPr lang="es-ES"/>
        </a:p>
      </dgm:t>
    </dgm:pt>
    <dgm:pt modelId="{F2236BB8-2026-41B9-8823-6AE6F90103C0}" type="pres">
      <dgm:prSet presAssocID="{9402FC2F-7C3E-43BF-AD4E-EAF31CAE71CC}" presName="text0" presStyleLbl="node1" presStyleIdx="1" presStyleCnt="4" custScaleX="446876">
        <dgm:presLayoutVars>
          <dgm:bulletEnabled val="1"/>
        </dgm:presLayoutVars>
      </dgm:prSet>
      <dgm:spPr/>
      <dgm:t>
        <a:bodyPr/>
        <a:lstStyle/>
        <a:p>
          <a:endParaRPr lang="es-ES"/>
        </a:p>
      </dgm:t>
    </dgm:pt>
    <dgm:pt modelId="{C3FDCCF4-CD78-4D4D-8D8E-36CF779CFBAD}" type="pres">
      <dgm:prSet presAssocID="{AED2101A-FA36-4BA7-8C73-01C0E58DDA21}" presName="Name56" presStyleLbl="parChTrans1D2" presStyleIdx="1" presStyleCnt="3"/>
      <dgm:spPr/>
      <dgm:t>
        <a:bodyPr/>
        <a:lstStyle/>
        <a:p>
          <a:endParaRPr lang="es-ES"/>
        </a:p>
      </dgm:t>
    </dgm:pt>
    <dgm:pt modelId="{08CBCCE1-1989-4599-966C-90242203DAA5}" type="pres">
      <dgm:prSet presAssocID="{E8CF5EC6-F35B-4CB4-AC0E-4A63FF8D6CC2}" presName="text0" presStyleLbl="node1" presStyleIdx="2" presStyleCnt="4" custScaleX="381285">
        <dgm:presLayoutVars>
          <dgm:bulletEnabled val="1"/>
        </dgm:presLayoutVars>
      </dgm:prSet>
      <dgm:spPr/>
      <dgm:t>
        <a:bodyPr/>
        <a:lstStyle/>
        <a:p>
          <a:endParaRPr lang="es-ES"/>
        </a:p>
      </dgm:t>
    </dgm:pt>
    <dgm:pt modelId="{3831DE9E-9DBD-45F9-AD42-6B4755BA1057}" type="pres">
      <dgm:prSet presAssocID="{1A16A6B4-EF7A-484D-9D33-68A24ED4E1C6}" presName="Name56" presStyleLbl="parChTrans1D2" presStyleIdx="2" presStyleCnt="3"/>
      <dgm:spPr/>
      <dgm:t>
        <a:bodyPr/>
        <a:lstStyle/>
        <a:p>
          <a:endParaRPr lang="es-ES"/>
        </a:p>
      </dgm:t>
    </dgm:pt>
    <dgm:pt modelId="{7CFCB108-35E9-446A-8DCD-C38C87764F57}" type="pres">
      <dgm:prSet presAssocID="{D768B815-9372-40C6-8D29-1DD5C5085390}" presName="text0" presStyleLbl="node1" presStyleIdx="3" presStyleCnt="4" custScaleX="390969">
        <dgm:presLayoutVars>
          <dgm:bulletEnabled val="1"/>
        </dgm:presLayoutVars>
      </dgm:prSet>
      <dgm:spPr/>
      <dgm:t>
        <a:bodyPr/>
        <a:lstStyle/>
        <a:p>
          <a:endParaRPr lang="es-ES"/>
        </a:p>
      </dgm:t>
    </dgm:pt>
  </dgm:ptLst>
  <dgm:cxnLst>
    <dgm:cxn modelId="{D2D27786-D258-45BF-8E56-7F3B570FF121}" srcId="{14B876FE-62E0-4D7D-84B3-97499901B527}" destId="{9402FC2F-7C3E-43BF-AD4E-EAF31CAE71CC}" srcOrd="0" destOrd="0" parTransId="{49F8B59E-5E17-47AE-9A54-01B77428BFFF}" sibTransId="{1CEDD534-EE0F-4DEA-8176-C07D86608DDD}"/>
    <dgm:cxn modelId="{C1CD3DAC-18CD-4D02-97FD-AEA848270164}" srcId="{14B876FE-62E0-4D7D-84B3-97499901B527}" destId="{D768B815-9372-40C6-8D29-1DD5C5085390}" srcOrd="2" destOrd="0" parTransId="{1A16A6B4-EF7A-484D-9D33-68A24ED4E1C6}" sibTransId="{30DADCE4-75AE-4D42-9C11-FD5769376589}"/>
    <dgm:cxn modelId="{B9C8AE37-0FB5-4008-BD37-7386A780FAA7}" type="presOf" srcId="{D768B815-9372-40C6-8D29-1DD5C5085390}" destId="{7CFCB108-35E9-446A-8DCD-C38C87764F57}" srcOrd="0" destOrd="0" presId="urn:microsoft.com/office/officeart/2008/layout/RadialCluster"/>
    <dgm:cxn modelId="{E7007856-0659-4B85-8466-58D237848FBE}" type="presOf" srcId="{AED2101A-FA36-4BA7-8C73-01C0E58DDA21}" destId="{C3FDCCF4-CD78-4D4D-8D8E-36CF779CFBAD}" srcOrd="0" destOrd="0" presId="urn:microsoft.com/office/officeart/2008/layout/RadialCluster"/>
    <dgm:cxn modelId="{68FEC261-2A02-40E4-B170-3CCFADC7529F}" type="presOf" srcId="{1A16A6B4-EF7A-484D-9D33-68A24ED4E1C6}" destId="{3831DE9E-9DBD-45F9-AD42-6B4755BA1057}" srcOrd="0" destOrd="0" presId="urn:microsoft.com/office/officeart/2008/layout/RadialCluster"/>
    <dgm:cxn modelId="{8007D316-D6CB-4464-82CD-506DDA4CCB46}" type="presOf" srcId="{9402FC2F-7C3E-43BF-AD4E-EAF31CAE71CC}" destId="{F2236BB8-2026-41B9-8823-6AE6F90103C0}" srcOrd="0" destOrd="0" presId="urn:microsoft.com/office/officeart/2008/layout/RadialCluster"/>
    <dgm:cxn modelId="{38D9462D-B868-43FF-B10D-57356B4BAAE8}" type="presOf" srcId="{49F8B59E-5E17-47AE-9A54-01B77428BFFF}" destId="{84ACB539-BE60-427C-ABF0-E8C45DA4225F}" srcOrd="0" destOrd="0" presId="urn:microsoft.com/office/officeart/2008/layout/RadialCluster"/>
    <dgm:cxn modelId="{7A082B41-A0A4-43F5-A985-549E0583EC72}" type="presOf" srcId="{7ADD6EE9-5B70-45DF-B683-B392452B9298}" destId="{7D12D17F-C40D-446C-9AFC-CB99B4E946C3}" srcOrd="0" destOrd="0" presId="urn:microsoft.com/office/officeart/2008/layout/RadialCluster"/>
    <dgm:cxn modelId="{109D0A6F-A693-4C4E-8832-06B34F839561}" srcId="{14B876FE-62E0-4D7D-84B3-97499901B527}" destId="{E8CF5EC6-F35B-4CB4-AC0E-4A63FF8D6CC2}" srcOrd="1" destOrd="0" parTransId="{AED2101A-FA36-4BA7-8C73-01C0E58DDA21}" sibTransId="{1AD96E4C-AD9E-4628-9BC5-A63654A597B7}"/>
    <dgm:cxn modelId="{D1039104-2AA5-4606-9307-4582F5F1ACA1}" type="presOf" srcId="{E8CF5EC6-F35B-4CB4-AC0E-4A63FF8D6CC2}" destId="{08CBCCE1-1989-4599-966C-90242203DAA5}" srcOrd="0" destOrd="0" presId="urn:microsoft.com/office/officeart/2008/layout/RadialCluster"/>
    <dgm:cxn modelId="{E39636F5-32C6-4AB9-A388-070EB948EA49}" type="presOf" srcId="{14B876FE-62E0-4D7D-84B3-97499901B527}" destId="{CFFBD158-73BD-44FC-A4A8-2DFE9067E5BF}" srcOrd="0" destOrd="0" presId="urn:microsoft.com/office/officeart/2008/layout/RadialCluster"/>
    <dgm:cxn modelId="{C6403230-9A93-4B18-9841-FC216FF43DEA}" srcId="{7ADD6EE9-5B70-45DF-B683-B392452B9298}" destId="{14B876FE-62E0-4D7D-84B3-97499901B527}" srcOrd="0" destOrd="0" parTransId="{E148B952-3D3D-47A9-AC15-E7E79B7E3302}" sibTransId="{0274DF58-E43E-4E31-BD1A-18853F90A5E5}"/>
    <dgm:cxn modelId="{0873D8B5-37B7-47EA-88FD-7E35D01C39B6}" type="presParOf" srcId="{7D12D17F-C40D-446C-9AFC-CB99B4E946C3}" destId="{74677BF1-866A-4C92-B294-621EC5336BDD}" srcOrd="0" destOrd="0" presId="urn:microsoft.com/office/officeart/2008/layout/RadialCluster"/>
    <dgm:cxn modelId="{D4BD43C6-16BB-4025-88B1-3FA56EAE81AB}" type="presParOf" srcId="{74677BF1-866A-4C92-B294-621EC5336BDD}" destId="{CFFBD158-73BD-44FC-A4A8-2DFE9067E5BF}" srcOrd="0" destOrd="0" presId="urn:microsoft.com/office/officeart/2008/layout/RadialCluster"/>
    <dgm:cxn modelId="{CEE35744-6B47-4C63-8DA6-F3807DE6BE03}" type="presParOf" srcId="{74677BF1-866A-4C92-B294-621EC5336BDD}" destId="{84ACB539-BE60-427C-ABF0-E8C45DA4225F}" srcOrd="1" destOrd="0" presId="urn:microsoft.com/office/officeart/2008/layout/RadialCluster"/>
    <dgm:cxn modelId="{B898D4F6-B268-41FB-9EF8-E1980EDB2F04}" type="presParOf" srcId="{74677BF1-866A-4C92-B294-621EC5336BDD}" destId="{F2236BB8-2026-41B9-8823-6AE6F90103C0}" srcOrd="2" destOrd="0" presId="urn:microsoft.com/office/officeart/2008/layout/RadialCluster"/>
    <dgm:cxn modelId="{AD7D87BC-ED0A-422F-939C-6957E0B49B0F}" type="presParOf" srcId="{74677BF1-866A-4C92-B294-621EC5336BDD}" destId="{C3FDCCF4-CD78-4D4D-8D8E-36CF779CFBAD}" srcOrd="3" destOrd="0" presId="urn:microsoft.com/office/officeart/2008/layout/RadialCluster"/>
    <dgm:cxn modelId="{3F12082F-55D9-46DB-A2E4-6D12176AC20B}" type="presParOf" srcId="{74677BF1-866A-4C92-B294-621EC5336BDD}" destId="{08CBCCE1-1989-4599-966C-90242203DAA5}" srcOrd="4" destOrd="0" presId="urn:microsoft.com/office/officeart/2008/layout/RadialCluster"/>
    <dgm:cxn modelId="{46BCF9D0-1094-4C7B-8080-6DCAEA68632D}" type="presParOf" srcId="{74677BF1-866A-4C92-B294-621EC5336BDD}" destId="{3831DE9E-9DBD-45F9-AD42-6B4755BA1057}" srcOrd="5" destOrd="0" presId="urn:microsoft.com/office/officeart/2008/layout/RadialCluster"/>
    <dgm:cxn modelId="{4FC70D59-2AA0-4A48-B173-241B1E462296}" type="presParOf" srcId="{74677BF1-866A-4C92-B294-621EC5336BDD}" destId="{7CFCB108-35E9-446A-8DCD-C38C87764F5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D13888-CD89-41FF-BCF8-196F04830D1C}"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s-ES"/>
        </a:p>
      </dgm:t>
    </dgm:pt>
    <dgm:pt modelId="{E65B6E83-24E2-4741-A0FB-97300ED13176}">
      <dgm:prSet/>
      <dgm:spPr/>
      <dgm:t>
        <a:bodyPr/>
        <a:lstStyle/>
        <a:p>
          <a:pPr rtl="0"/>
          <a:r>
            <a:rPr lang="es-AR" b="0" i="0"/>
            <a:t>Personal con actividades de relación interpersonal:</a:t>
          </a:r>
          <a:endParaRPr lang="es-AR"/>
        </a:p>
      </dgm:t>
    </dgm:pt>
    <dgm:pt modelId="{B35BC3D7-20B1-4EB4-BF01-A203FB08D73A}" type="parTrans" cxnId="{39BCF7A0-BD93-46B8-9F0F-7CDF777C91D7}">
      <dgm:prSet/>
      <dgm:spPr/>
      <dgm:t>
        <a:bodyPr/>
        <a:lstStyle/>
        <a:p>
          <a:endParaRPr lang="es-ES"/>
        </a:p>
      </dgm:t>
    </dgm:pt>
    <dgm:pt modelId="{01D9497B-A06F-46F8-B9D4-DED30CF952F2}" type="sibTrans" cxnId="{39BCF7A0-BD93-46B8-9F0F-7CDF777C91D7}">
      <dgm:prSet/>
      <dgm:spPr/>
      <dgm:t>
        <a:bodyPr/>
        <a:lstStyle/>
        <a:p>
          <a:endParaRPr lang="es-ES"/>
        </a:p>
      </dgm:t>
    </dgm:pt>
    <dgm:pt modelId="{E6D8C4BC-8EB0-44B0-A7FA-A0E6E2A3AC28}">
      <dgm:prSet/>
      <dgm:spPr/>
      <dgm:t>
        <a:bodyPr/>
        <a:lstStyle/>
        <a:p>
          <a:pPr rtl="0"/>
          <a:r>
            <a:rPr lang="es-AR" b="0" i="0"/>
            <a:t>Cajeros</a:t>
          </a:r>
          <a:endParaRPr lang="es-AR"/>
        </a:p>
      </dgm:t>
    </dgm:pt>
    <dgm:pt modelId="{54DC69F6-4F87-421A-A552-667BF7517A4F}" type="parTrans" cxnId="{57C80260-5855-4741-87AA-8EF5C1A31356}">
      <dgm:prSet/>
      <dgm:spPr/>
      <dgm:t>
        <a:bodyPr/>
        <a:lstStyle/>
        <a:p>
          <a:endParaRPr lang="es-ES"/>
        </a:p>
      </dgm:t>
    </dgm:pt>
    <dgm:pt modelId="{5129F8DF-29EB-4469-99CB-D6060298FA02}" type="sibTrans" cxnId="{57C80260-5855-4741-87AA-8EF5C1A31356}">
      <dgm:prSet/>
      <dgm:spPr/>
      <dgm:t>
        <a:bodyPr/>
        <a:lstStyle/>
        <a:p>
          <a:endParaRPr lang="es-ES"/>
        </a:p>
      </dgm:t>
    </dgm:pt>
    <dgm:pt modelId="{5C851452-57D0-40D3-A3F5-FE25A9CFBC95}">
      <dgm:prSet/>
      <dgm:spPr/>
      <dgm:t>
        <a:bodyPr/>
        <a:lstStyle/>
        <a:p>
          <a:pPr rtl="0"/>
          <a:r>
            <a:rPr lang="es-AR" b="0" i="0"/>
            <a:t>Front desk.</a:t>
          </a:r>
          <a:endParaRPr lang="es-AR"/>
        </a:p>
      </dgm:t>
    </dgm:pt>
    <dgm:pt modelId="{866DD81A-8329-452D-B95A-C06B65767700}" type="parTrans" cxnId="{1BE45821-8EEF-44C6-98D1-D8A9A2212C80}">
      <dgm:prSet/>
      <dgm:spPr/>
      <dgm:t>
        <a:bodyPr/>
        <a:lstStyle/>
        <a:p>
          <a:endParaRPr lang="es-ES"/>
        </a:p>
      </dgm:t>
    </dgm:pt>
    <dgm:pt modelId="{684A1DA0-5B4E-465F-87BC-19CB66D9CD77}" type="sibTrans" cxnId="{1BE45821-8EEF-44C6-98D1-D8A9A2212C80}">
      <dgm:prSet/>
      <dgm:spPr/>
      <dgm:t>
        <a:bodyPr/>
        <a:lstStyle/>
        <a:p>
          <a:endParaRPr lang="es-ES"/>
        </a:p>
      </dgm:t>
    </dgm:pt>
    <dgm:pt modelId="{357E986C-4C04-4D7E-B4A1-C348C48D9259}">
      <dgm:prSet/>
      <dgm:spPr/>
      <dgm:t>
        <a:bodyPr/>
        <a:lstStyle/>
        <a:p>
          <a:pPr rtl="0"/>
          <a:r>
            <a:rPr lang="es-AR" b="0" i="0"/>
            <a:t>Oficiales comerciales.</a:t>
          </a:r>
          <a:endParaRPr lang="es-AR"/>
        </a:p>
      </dgm:t>
    </dgm:pt>
    <dgm:pt modelId="{A4A2E236-B1E2-4A53-8594-3F7682463FE2}" type="parTrans" cxnId="{A881A7EE-0E7C-4A8F-B87F-52A3CFE0843B}">
      <dgm:prSet/>
      <dgm:spPr/>
      <dgm:t>
        <a:bodyPr/>
        <a:lstStyle/>
        <a:p>
          <a:endParaRPr lang="es-ES"/>
        </a:p>
      </dgm:t>
    </dgm:pt>
    <dgm:pt modelId="{34824F9C-5FC4-4BCF-82FF-AAE61DF389F1}" type="sibTrans" cxnId="{A881A7EE-0E7C-4A8F-B87F-52A3CFE0843B}">
      <dgm:prSet/>
      <dgm:spPr/>
      <dgm:t>
        <a:bodyPr/>
        <a:lstStyle/>
        <a:p>
          <a:endParaRPr lang="es-ES"/>
        </a:p>
      </dgm:t>
    </dgm:pt>
    <dgm:pt modelId="{F7BCFC62-36B2-415E-87AC-E4378ECF89D3}">
      <dgm:prSet/>
      <dgm:spPr/>
      <dgm:t>
        <a:bodyPr/>
        <a:lstStyle/>
        <a:p>
          <a:pPr rtl="0"/>
          <a:r>
            <a:rPr lang="es-AR" b="0" i="0"/>
            <a:t>Tele operadores</a:t>
          </a:r>
          <a:endParaRPr lang="es-AR"/>
        </a:p>
      </dgm:t>
    </dgm:pt>
    <dgm:pt modelId="{AC80D538-D819-434F-9935-147C6B34AB7B}" type="parTrans" cxnId="{FEB26EFF-F6CB-45B7-85F8-9AF6DCAF92E3}">
      <dgm:prSet/>
      <dgm:spPr/>
      <dgm:t>
        <a:bodyPr/>
        <a:lstStyle/>
        <a:p>
          <a:endParaRPr lang="es-ES"/>
        </a:p>
      </dgm:t>
    </dgm:pt>
    <dgm:pt modelId="{DD6395C6-492E-4A49-82D7-4E89A5EF4F14}" type="sibTrans" cxnId="{FEB26EFF-F6CB-45B7-85F8-9AF6DCAF92E3}">
      <dgm:prSet/>
      <dgm:spPr/>
      <dgm:t>
        <a:bodyPr/>
        <a:lstStyle/>
        <a:p>
          <a:endParaRPr lang="es-ES"/>
        </a:p>
      </dgm:t>
    </dgm:pt>
    <dgm:pt modelId="{EAB9F635-1937-460F-8EA8-9E2C67AFCF95}">
      <dgm:prSet/>
      <dgm:spPr/>
      <dgm:t>
        <a:bodyPr/>
        <a:lstStyle/>
        <a:p>
          <a:pPr rtl="0"/>
          <a:r>
            <a:rPr lang="es-AR" b="0" i="0"/>
            <a:t>Personal de seguridad</a:t>
          </a:r>
          <a:endParaRPr lang="es-AR"/>
        </a:p>
      </dgm:t>
    </dgm:pt>
    <dgm:pt modelId="{E84877AE-3616-4A92-B59A-45AA94CF767A}" type="parTrans" cxnId="{6FDDA088-5011-4E29-A52C-93D399FED1E8}">
      <dgm:prSet/>
      <dgm:spPr/>
      <dgm:t>
        <a:bodyPr/>
        <a:lstStyle/>
        <a:p>
          <a:endParaRPr lang="es-ES"/>
        </a:p>
      </dgm:t>
    </dgm:pt>
    <dgm:pt modelId="{007F72F5-F66C-4421-9E07-F944C7966B1D}" type="sibTrans" cxnId="{6FDDA088-5011-4E29-A52C-93D399FED1E8}">
      <dgm:prSet/>
      <dgm:spPr/>
      <dgm:t>
        <a:bodyPr/>
        <a:lstStyle/>
        <a:p>
          <a:endParaRPr lang="es-ES"/>
        </a:p>
      </dgm:t>
    </dgm:pt>
    <dgm:pt modelId="{058C9F16-73E5-4413-B9B4-40DE66155262}">
      <dgm:prSet/>
      <dgm:spPr/>
      <dgm:t>
        <a:bodyPr/>
        <a:lstStyle/>
        <a:p>
          <a:pPr rtl="0"/>
          <a:r>
            <a:rPr lang="es-AR" b="0" i="0"/>
            <a:t>Asistentes sociales.</a:t>
          </a:r>
          <a:endParaRPr lang="es-AR"/>
        </a:p>
      </dgm:t>
    </dgm:pt>
    <dgm:pt modelId="{A0B56C96-E5F0-4A76-B837-6981CD0071AD}" type="parTrans" cxnId="{B6CEA08D-5437-4EE6-9B54-65ABB4AB7390}">
      <dgm:prSet/>
      <dgm:spPr/>
      <dgm:t>
        <a:bodyPr/>
        <a:lstStyle/>
        <a:p>
          <a:endParaRPr lang="es-ES"/>
        </a:p>
      </dgm:t>
    </dgm:pt>
    <dgm:pt modelId="{50312521-8A1C-44D1-91F7-6F61B681B132}" type="sibTrans" cxnId="{B6CEA08D-5437-4EE6-9B54-65ABB4AB7390}">
      <dgm:prSet/>
      <dgm:spPr/>
      <dgm:t>
        <a:bodyPr/>
        <a:lstStyle/>
        <a:p>
          <a:endParaRPr lang="es-ES"/>
        </a:p>
      </dgm:t>
    </dgm:pt>
    <dgm:pt modelId="{991316FE-A6B1-4049-B793-25254FF03C5E}">
      <dgm:prSet/>
      <dgm:spPr/>
      <dgm:t>
        <a:bodyPr/>
        <a:lstStyle/>
        <a:p>
          <a:pPr rtl="0"/>
          <a:r>
            <a:rPr lang="es-AR" b="0" i="0"/>
            <a:t>Psicólogos</a:t>
          </a:r>
          <a:endParaRPr lang="es-AR"/>
        </a:p>
      </dgm:t>
    </dgm:pt>
    <dgm:pt modelId="{4118D8C8-74A5-469B-B23B-72CE962F04A9}" type="parTrans" cxnId="{6BD3F50A-B553-4F5C-9A71-D6D379DBE089}">
      <dgm:prSet/>
      <dgm:spPr/>
      <dgm:t>
        <a:bodyPr/>
        <a:lstStyle/>
        <a:p>
          <a:endParaRPr lang="es-ES"/>
        </a:p>
      </dgm:t>
    </dgm:pt>
    <dgm:pt modelId="{4DF13060-9904-4E36-8246-02BDBE031C23}" type="sibTrans" cxnId="{6BD3F50A-B553-4F5C-9A71-D6D379DBE089}">
      <dgm:prSet/>
      <dgm:spPr/>
      <dgm:t>
        <a:bodyPr/>
        <a:lstStyle/>
        <a:p>
          <a:endParaRPr lang="es-ES"/>
        </a:p>
      </dgm:t>
    </dgm:pt>
    <dgm:pt modelId="{CF87C690-0338-4F59-91E1-359616F81AD5}">
      <dgm:prSet/>
      <dgm:spPr/>
      <dgm:t>
        <a:bodyPr/>
        <a:lstStyle/>
        <a:p>
          <a:pPr rtl="0"/>
          <a:r>
            <a:rPr lang="es-AR" b="0" i="0"/>
            <a:t>Enfermeras</a:t>
          </a:r>
          <a:endParaRPr lang="es-AR"/>
        </a:p>
      </dgm:t>
    </dgm:pt>
    <dgm:pt modelId="{FA351E6D-E714-4E64-902B-BA4C619303D8}" type="parTrans" cxnId="{072F95FB-C818-4579-A623-478B5D68DA8F}">
      <dgm:prSet/>
      <dgm:spPr/>
      <dgm:t>
        <a:bodyPr/>
        <a:lstStyle/>
        <a:p>
          <a:endParaRPr lang="es-ES"/>
        </a:p>
      </dgm:t>
    </dgm:pt>
    <dgm:pt modelId="{66E10467-A6A3-4434-AE9E-D24050DA7266}" type="sibTrans" cxnId="{072F95FB-C818-4579-A623-478B5D68DA8F}">
      <dgm:prSet/>
      <dgm:spPr/>
      <dgm:t>
        <a:bodyPr/>
        <a:lstStyle/>
        <a:p>
          <a:endParaRPr lang="es-ES"/>
        </a:p>
      </dgm:t>
    </dgm:pt>
    <dgm:pt modelId="{1EE082B5-0B7E-4636-A883-D5B3ACF3C539}">
      <dgm:prSet/>
      <dgm:spPr/>
      <dgm:t>
        <a:bodyPr/>
        <a:lstStyle/>
        <a:p>
          <a:pPr rtl="0"/>
          <a:r>
            <a:rPr lang="es-AR" b="0" i="0"/>
            <a:t>Médicos</a:t>
          </a:r>
          <a:endParaRPr lang="es-AR"/>
        </a:p>
      </dgm:t>
    </dgm:pt>
    <dgm:pt modelId="{19EF04EB-901F-4784-87CE-6566EBA2B065}" type="parTrans" cxnId="{0726E8C4-93D6-4F52-A599-ECD45450CA2E}">
      <dgm:prSet/>
      <dgm:spPr/>
      <dgm:t>
        <a:bodyPr/>
        <a:lstStyle/>
        <a:p>
          <a:endParaRPr lang="es-ES"/>
        </a:p>
      </dgm:t>
    </dgm:pt>
    <dgm:pt modelId="{64EE4E8A-0AD2-47C0-81F3-EFB3C5747F16}" type="sibTrans" cxnId="{0726E8C4-93D6-4F52-A599-ECD45450CA2E}">
      <dgm:prSet/>
      <dgm:spPr/>
      <dgm:t>
        <a:bodyPr/>
        <a:lstStyle/>
        <a:p>
          <a:endParaRPr lang="es-ES"/>
        </a:p>
      </dgm:t>
    </dgm:pt>
    <dgm:pt modelId="{AEE79180-2F4B-41B1-B059-E425FA301DCD}" type="pres">
      <dgm:prSet presAssocID="{75D13888-CD89-41FF-BCF8-196F04830D1C}" presName="Name0" presStyleCnt="0">
        <dgm:presLayoutVars>
          <dgm:dir/>
          <dgm:resizeHandles val="exact"/>
        </dgm:presLayoutVars>
      </dgm:prSet>
      <dgm:spPr/>
      <dgm:t>
        <a:bodyPr/>
        <a:lstStyle/>
        <a:p>
          <a:endParaRPr lang="es-ES"/>
        </a:p>
      </dgm:t>
    </dgm:pt>
    <dgm:pt modelId="{C3E2768F-4F62-436D-9C6C-8ECF88613356}" type="pres">
      <dgm:prSet presAssocID="{E65B6E83-24E2-4741-A0FB-97300ED13176}" presName="node" presStyleLbl="node1" presStyleIdx="0" presStyleCnt="1">
        <dgm:presLayoutVars>
          <dgm:bulletEnabled val="1"/>
        </dgm:presLayoutVars>
      </dgm:prSet>
      <dgm:spPr/>
      <dgm:t>
        <a:bodyPr/>
        <a:lstStyle/>
        <a:p>
          <a:endParaRPr lang="es-ES"/>
        </a:p>
      </dgm:t>
    </dgm:pt>
  </dgm:ptLst>
  <dgm:cxnLst>
    <dgm:cxn modelId="{0726E8C4-93D6-4F52-A599-ECD45450CA2E}" srcId="{E65B6E83-24E2-4741-A0FB-97300ED13176}" destId="{1EE082B5-0B7E-4636-A883-D5B3ACF3C539}" srcOrd="8" destOrd="0" parTransId="{19EF04EB-901F-4784-87CE-6566EBA2B065}" sibTransId="{64EE4E8A-0AD2-47C0-81F3-EFB3C5747F16}"/>
    <dgm:cxn modelId="{F01BE853-A05C-433B-89D6-B08D55C231F0}" type="presOf" srcId="{CF87C690-0338-4F59-91E1-359616F81AD5}" destId="{C3E2768F-4F62-436D-9C6C-8ECF88613356}" srcOrd="0" destOrd="8" presId="urn:microsoft.com/office/officeart/2005/8/layout/process1"/>
    <dgm:cxn modelId="{15BA8019-5B5B-4881-B69E-0B4814006A48}" type="presOf" srcId="{991316FE-A6B1-4049-B793-25254FF03C5E}" destId="{C3E2768F-4F62-436D-9C6C-8ECF88613356}" srcOrd="0" destOrd="7" presId="urn:microsoft.com/office/officeart/2005/8/layout/process1"/>
    <dgm:cxn modelId="{39BCF7A0-BD93-46B8-9F0F-7CDF777C91D7}" srcId="{75D13888-CD89-41FF-BCF8-196F04830D1C}" destId="{E65B6E83-24E2-4741-A0FB-97300ED13176}" srcOrd="0" destOrd="0" parTransId="{B35BC3D7-20B1-4EB4-BF01-A203FB08D73A}" sibTransId="{01D9497B-A06F-46F8-B9D4-DED30CF952F2}"/>
    <dgm:cxn modelId="{FEB26EFF-F6CB-45B7-85F8-9AF6DCAF92E3}" srcId="{E65B6E83-24E2-4741-A0FB-97300ED13176}" destId="{F7BCFC62-36B2-415E-87AC-E4378ECF89D3}" srcOrd="3" destOrd="0" parTransId="{AC80D538-D819-434F-9935-147C6B34AB7B}" sibTransId="{DD6395C6-492E-4A49-82D7-4E89A5EF4F14}"/>
    <dgm:cxn modelId="{B6CEA08D-5437-4EE6-9B54-65ABB4AB7390}" srcId="{E65B6E83-24E2-4741-A0FB-97300ED13176}" destId="{058C9F16-73E5-4413-B9B4-40DE66155262}" srcOrd="5" destOrd="0" parTransId="{A0B56C96-E5F0-4A76-B837-6981CD0071AD}" sibTransId="{50312521-8A1C-44D1-91F7-6F61B681B132}"/>
    <dgm:cxn modelId="{10760846-21B7-4E3B-B3D8-47667770F24C}" type="presOf" srcId="{EAB9F635-1937-460F-8EA8-9E2C67AFCF95}" destId="{C3E2768F-4F62-436D-9C6C-8ECF88613356}" srcOrd="0" destOrd="5" presId="urn:microsoft.com/office/officeart/2005/8/layout/process1"/>
    <dgm:cxn modelId="{E769100A-3283-4D0E-BAE0-6104F988A3EB}" type="presOf" srcId="{5C851452-57D0-40D3-A3F5-FE25A9CFBC95}" destId="{C3E2768F-4F62-436D-9C6C-8ECF88613356}" srcOrd="0" destOrd="2" presId="urn:microsoft.com/office/officeart/2005/8/layout/process1"/>
    <dgm:cxn modelId="{3DEC7588-D8CF-4ED0-9A1B-EC8BBBD575DA}" type="presOf" srcId="{F7BCFC62-36B2-415E-87AC-E4378ECF89D3}" destId="{C3E2768F-4F62-436D-9C6C-8ECF88613356}" srcOrd="0" destOrd="4" presId="urn:microsoft.com/office/officeart/2005/8/layout/process1"/>
    <dgm:cxn modelId="{BB405B12-FB35-49C9-986E-3CCE18687CD7}" type="presOf" srcId="{058C9F16-73E5-4413-B9B4-40DE66155262}" destId="{C3E2768F-4F62-436D-9C6C-8ECF88613356}" srcOrd="0" destOrd="6" presId="urn:microsoft.com/office/officeart/2005/8/layout/process1"/>
    <dgm:cxn modelId="{17A9B817-1D10-4D5D-B3C9-A5514F873EC2}" type="presOf" srcId="{E6D8C4BC-8EB0-44B0-A7FA-A0E6E2A3AC28}" destId="{C3E2768F-4F62-436D-9C6C-8ECF88613356}" srcOrd="0" destOrd="1" presId="urn:microsoft.com/office/officeart/2005/8/layout/process1"/>
    <dgm:cxn modelId="{A881A7EE-0E7C-4A8F-B87F-52A3CFE0843B}" srcId="{E65B6E83-24E2-4741-A0FB-97300ED13176}" destId="{357E986C-4C04-4D7E-B4A1-C348C48D9259}" srcOrd="2" destOrd="0" parTransId="{A4A2E236-B1E2-4A53-8594-3F7682463FE2}" sibTransId="{34824F9C-5FC4-4BCF-82FF-AAE61DF389F1}"/>
    <dgm:cxn modelId="{57C80260-5855-4741-87AA-8EF5C1A31356}" srcId="{E65B6E83-24E2-4741-A0FB-97300ED13176}" destId="{E6D8C4BC-8EB0-44B0-A7FA-A0E6E2A3AC28}" srcOrd="0" destOrd="0" parTransId="{54DC69F6-4F87-421A-A552-667BF7517A4F}" sibTransId="{5129F8DF-29EB-4469-99CB-D6060298FA02}"/>
    <dgm:cxn modelId="{6BD3F50A-B553-4F5C-9A71-D6D379DBE089}" srcId="{E65B6E83-24E2-4741-A0FB-97300ED13176}" destId="{991316FE-A6B1-4049-B793-25254FF03C5E}" srcOrd="6" destOrd="0" parTransId="{4118D8C8-74A5-469B-B23B-72CE962F04A9}" sibTransId="{4DF13060-9904-4E36-8246-02BDBE031C23}"/>
    <dgm:cxn modelId="{6FDDA088-5011-4E29-A52C-93D399FED1E8}" srcId="{E65B6E83-24E2-4741-A0FB-97300ED13176}" destId="{EAB9F635-1937-460F-8EA8-9E2C67AFCF95}" srcOrd="4" destOrd="0" parTransId="{E84877AE-3616-4A92-B59A-45AA94CF767A}" sibTransId="{007F72F5-F66C-4421-9E07-F944C7966B1D}"/>
    <dgm:cxn modelId="{D6EF7D5C-A68E-416F-BACA-E7995540C6B5}" type="presOf" srcId="{1EE082B5-0B7E-4636-A883-D5B3ACF3C539}" destId="{C3E2768F-4F62-436D-9C6C-8ECF88613356}" srcOrd="0" destOrd="9" presId="urn:microsoft.com/office/officeart/2005/8/layout/process1"/>
    <dgm:cxn modelId="{9C7E1A36-08A8-4711-B1C6-59445D106CF4}" type="presOf" srcId="{E65B6E83-24E2-4741-A0FB-97300ED13176}" destId="{C3E2768F-4F62-436D-9C6C-8ECF88613356}" srcOrd="0" destOrd="0" presId="urn:microsoft.com/office/officeart/2005/8/layout/process1"/>
    <dgm:cxn modelId="{1BE45821-8EEF-44C6-98D1-D8A9A2212C80}" srcId="{E65B6E83-24E2-4741-A0FB-97300ED13176}" destId="{5C851452-57D0-40D3-A3F5-FE25A9CFBC95}" srcOrd="1" destOrd="0" parTransId="{866DD81A-8329-452D-B95A-C06B65767700}" sibTransId="{684A1DA0-5B4E-465F-87BC-19CB66D9CD77}"/>
    <dgm:cxn modelId="{9EE5CABC-706B-40CC-9FD6-124179A5E2E2}" type="presOf" srcId="{75D13888-CD89-41FF-BCF8-196F04830D1C}" destId="{AEE79180-2F4B-41B1-B059-E425FA301DCD}" srcOrd="0" destOrd="0" presId="urn:microsoft.com/office/officeart/2005/8/layout/process1"/>
    <dgm:cxn modelId="{517D003A-3778-4167-B854-7638AB279FCA}" type="presOf" srcId="{357E986C-4C04-4D7E-B4A1-C348C48D9259}" destId="{C3E2768F-4F62-436D-9C6C-8ECF88613356}" srcOrd="0" destOrd="3" presId="urn:microsoft.com/office/officeart/2005/8/layout/process1"/>
    <dgm:cxn modelId="{072F95FB-C818-4579-A623-478B5D68DA8F}" srcId="{E65B6E83-24E2-4741-A0FB-97300ED13176}" destId="{CF87C690-0338-4F59-91E1-359616F81AD5}" srcOrd="7" destOrd="0" parTransId="{FA351E6D-E714-4E64-902B-BA4C619303D8}" sibTransId="{66E10467-A6A3-4434-AE9E-D24050DA7266}"/>
    <dgm:cxn modelId="{0E2A7511-CF80-4B1B-A142-F67C726D1618}" type="presParOf" srcId="{AEE79180-2F4B-41B1-B059-E425FA301DCD}" destId="{C3E2768F-4F62-436D-9C6C-8ECF8861335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80C9A65-6EEA-495B-882E-74FCDE5AF7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73FA00F-D496-4E92-8E25-0AE03715D920}">
      <dgm:prSet/>
      <dgm:spPr/>
      <dgm:t>
        <a:bodyPr/>
        <a:lstStyle/>
        <a:p>
          <a:pPr rtl="0"/>
          <a:r>
            <a:rPr lang="es-AR" b="0" i="0"/>
            <a:t>Es un encuadre del problema basado en tres dimensiones:</a:t>
          </a:r>
          <a:endParaRPr lang="es-AR"/>
        </a:p>
      </dgm:t>
    </dgm:pt>
    <dgm:pt modelId="{FC6CC79B-1235-4FA9-9AD3-7886FF323752}" type="parTrans" cxnId="{571CB1E2-DD8E-4C6E-BBE3-0E6B332F591E}">
      <dgm:prSet/>
      <dgm:spPr/>
      <dgm:t>
        <a:bodyPr/>
        <a:lstStyle/>
        <a:p>
          <a:endParaRPr lang="es-ES"/>
        </a:p>
      </dgm:t>
    </dgm:pt>
    <dgm:pt modelId="{5BC031A0-0C34-4346-A555-D6428F7CF808}" type="sibTrans" cxnId="{571CB1E2-DD8E-4C6E-BBE3-0E6B332F591E}">
      <dgm:prSet/>
      <dgm:spPr/>
      <dgm:t>
        <a:bodyPr/>
        <a:lstStyle/>
        <a:p>
          <a:endParaRPr lang="es-ES"/>
        </a:p>
      </dgm:t>
    </dgm:pt>
    <dgm:pt modelId="{915458DF-1675-4D67-9DDB-7946EB35A283}">
      <dgm:prSet/>
      <dgm:spPr/>
      <dgm:t>
        <a:bodyPr/>
        <a:lstStyle/>
        <a:p>
          <a:pPr rtl="0"/>
          <a:r>
            <a:rPr lang="es-AR" b="0" i="0"/>
            <a:t>Cansancio emocional: valora el agotamiento emocional debido a las exigencias del trabajo.</a:t>
          </a:r>
          <a:endParaRPr lang="es-AR"/>
        </a:p>
      </dgm:t>
    </dgm:pt>
    <dgm:pt modelId="{3A7D5DCB-F0F7-491C-BDBE-579DA013CF74}" type="parTrans" cxnId="{840629DB-A009-41BD-BEC1-8679086060B3}">
      <dgm:prSet/>
      <dgm:spPr/>
      <dgm:t>
        <a:bodyPr/>
        <a:lstStyle/>
        <a:p>
          <a:endParaRPr lang="es-ES"/>
        </a:p>
      </dgm:t>
    </dgm:pt>
    <dgm:pt modelId="{8E7BAC9C-6AF7-42BF-8585-F9FB525D184C}" type="sibTrans" cxnId="{840629DB-A009-41BD-BEC1-8679086060B3}">
      <dgm:prSet/>
      <dgm:spPr/>
      <dgm:t>
        <a:bodyPr/>
        <a:lstStyle/>
        <a:p>
          <a:endParaRPr lang="es-ES"/>
        </a:p>
      </dgm:t>
    </dgm:pt>
    <dgm:pt modelId="{A181DDE1-4A87-46BF-9FF0-5A8CDE05EA24}">
      <dgm:prSet/>
      <dgm:spPr/>
      <dgm:t>
        <a:bodyPr/>
        <a:lstStyle/>
        <a:p>
          <a:pPr rtl="0"/>
          <a:r>
            <a:rPr lang="es-AR" b="0" i="0"/>
            <a:t>Despersonalización: valora el grado de indiferencia y apatía frente a la sociedad.</a:t>
          </a:r>
          <a:endParaRPr lang="es-AR"/>
        </a:p>
      </dgm:t>
    </dgm:pt>
    <dgm:pt modelId="{76CD5222-D110-4E25-9387-DE6E3AD3C015}" type="parTrans" cxnId="{9105F1B5-1874-4E90-9E59-62331D8A6819}">
      <dgm:prSet/>
      <dgm:spPr/>
      <dgm:t>
        <a:bodyPr/>
        <a:lstStyle/>
        <a:p>
          <a:endParaRPr lang="es-ES"/>
        </a:p>
      </dgm:t>
    </dgm:pt>
    <dgm:pt modelId="{BD5FA063-38C8-435E-BCE2-C45BD629D03F}" type="sibTrans" cxnId="{9105F1B5-1874-4E90-9E59-62331D8A6819}">
      <dgm:prSet/>
      <dgm:spPr/>
      <dgm:t>
        <a:bodyPr/>
        <a:lstStyle/>
        <a:p>
          <a:endParaRPr lang="es-ES"/>
        </a:p>
      </dgm:t>
    </dgm:pt>
    <dgm:pt modelId="{931960C4-853A-4CFB-AB54-3F5D776FAC35}">
      <dgm:prSet/>
      <dgm:spPr/>
      <dgm:t>
        <a:bodyPr/>
        <a:lstStyle/>
        <a:p>
          <a:pPr rtl="0"/>
          <a:r>
            <a:rPr lang="es-AR" b="0" i="0" dirty="0"/>
            <a:t>Baja realización personal: valora sentimientos de éxito y de realización personal</a:t>
          </a:r>
          <a:endParaRPr lang="es-AR" dirty="0"/>
        </a:p>
      </dgm:t>
    </dgm:pt>
    <dgm:pt modelId="{A27D64D2-B83C-431C-9B61-5F76E1C5D426}" type="parTrans" cxnId="{F24BC13E-DC70-4C2D-9F72-D3620EC890B0}">
      <dgm:prSet/>
      <dgm:spPr/>
      <dgm:t>
        <a:bodyPr/>
        <a:lstStyle/>
        <a:p>
          <a:endParaRPr lang="es-ES"/>
        </a:p>
      </dgm:t>
    </dgm:pt>
    <dgm:pt modelId="{CC563647-C1CA-4C7F-9A01-2995F721E8CC}" type="sibTrans" cxnId="{F24BC13E-DC70-4C2D-9F72-D3620EC890B0}">
      <dgm:prSet/>
      <dgm:spPr/>
      <dgm:t>
        <a:bodyPr/>
        <a:lstStyle/>
        <a:p>
          <a:endParaRPr lang="es-ES"/>
        </a:p>
      </dgm:t>
    </dgm:pt>
    <dgm:pt modelId="{4C2D2DC5-0E08-416E-87CC-8F19346339F6}" type="pres">
      <dgm:prSet presAssocID="{C80C9A65-6EEA-495B-882E-74FCDE5AF750}" presName="linear" presStyleCnt="0">
        <dgm:presLayoutVars>
          <dgm:animLvl val="lvl"/>
          <dgm:resizeHandles val="exact"/>
        </dgm:presLayoutVars>
      </dgm:prSet>
      <dgm:spPr/>
      <dgm:t>
        <a:bodyPr/>
        <a:lstStyle/>
        <a:p>
          <a:endParaRPr lang="es-ES"/>
        </a:p>
      </dgm:t>
    </dgm:pt>
    <dgm:pt modelId="{A33AD6BD-2D62-4B96-8359-461802E480C0}" type="pres">
      <dgm:prSet presAssocID="{473FA00F-D496-4E92-8E25-0AE03715D920}" presName="parentText" presStyleLbl="node1" presStyleIdx="0" presStyleCnt="4">
        <dgm:presLayoutVars>
          <dgm:chMax val="0"/>
          <dgm:bulletEnabled val="1"/>
        </dgm:presLayoutVars>
      </dgm:prSet>
      <dgm:spPr/>
      <dgm:t>
        <a:bodyPr/>
        <a:lstStyle/>
        <a:p>
          <a:endParaRPr lang="es-ES"/>
        </a:p>
      </dgm:t>
    </dgm:pt>
    <dgm:pt modelId="{5EE917E9-89E3-4EDF-9F8C-983D218DD7CE}" type="pres">
      <dgm:prSet presAssocID="{5BC031A0-0C34-4346-A555-D6428F7CF808}" presName="spacer" presStyleCnt="0"/>
      <dgm:spPr/>
    </dgm:pt>
    <dgm:pt modelId="{CFC0A5B9-B83B-4434-B94C-CA7B34E89B4D}" type="pres">
      <dgm:prSet presAssocID="{915458DF-1675-4D67-9DDB-7946EB35A283}" presName="parentText" presStyleLbl="node1" presStyleIdx="1" presStyleCnt="4">
        <dgm:presLayoutVars>
          <dgm:chMax val="0"/>
          <dgm:bulletEnabled val="1"/>
        </dgm:presLayoutVars>
      </dgm:prSet>
      <dgm:spPr/>
      <dgm:t>
        <a:bodyPr/>
        <a:lstStyle/>
        <a:p>
          <a:endParaRPr lang="es-ES"/>
        </a:p>
      </dgm:t>
    </dgm:pt>
    <dgm:pt modelId="{33478173-36D1-4AEA-95BC-F8ACBB73A412}" type="pres">
      <dgm:prSet presAssocID="{8E7BAC9C-6AF7-42BF-8585-F9FB525D184C}" presName="spacer" presStyleCnt="0"/>
      <dgm:spPr/>
    </dgm:pt>
    <dgm:pt modelId="{B88BD936-32A5-45A9-B862-1812876FF8FF}" type="pres">
      <dgm:prSet presAssocID="{A181DDE1-4A87-46BF-9FF0-5A8CDE05EA24}" presName="parentText" presStyleLbl="node1" presStyleIdx="2" presStyleCnt="4">
        <dgm:presLayoutVars>
          <dgm:chMax val="0"/>
          <dgm:bulletEnabled val="1"/>
        </dgm:presLayoutVars>
      </dgm:prSet>
      <dgm:spPr/>
      <dgm:t>
        <a:bodyPr/>
        <a:lstStyle/>
        <a:p>
          <a:endParaRPr lang="es-ES"/>
        </a:p>
      </dgm:t>
    </dgm:pt>
    <dgm:pt modelId="{74210FC0-429E-405F-9094-1FEC10517295}" type="pres">
      <dgm:prSet presAssocID="{BD5FA063-38C8-435E-BCE2-C45BD629D03F}" presName="spacer" presStyleCnt="0"/>
      <dgm:spPr/>
    </dgm:pt>
    <dgm:pt modelId="{781C7E3E-8E13-4EE5-9D08-0B87AFE5F00B}" type="pres">
      <dgm:prSet presAssocID="{931960C4-853A-4CFB-AB54-3F5D776FAC35}" presName="parentText" presStyleLbl="node1" presStyleIdx="3" presStyleCnt="4">
        <dgm:presLayoutVars>
          <dgm:chMax val="0"/>
          <dgm:bulletEnabled val="1"/>
        </dgm:presLayoutVars>
      </dgm:prSet>
      <dgm:spPr/>
      <dgm:t>
        <a:bodyPr/>
        <a:lstStyle/>
        <a:p>
          <a:endParaRPr lang="es-ES"/>
        </a:p>
      </dgm:t>
    </dgm:pt>
  </dgm:ptLst>
  <dgm:cxnLst>
    <dgm:cxn modelId="{9105F1B5-1874-4E90-9E59-62331D8A6819}" srcId="{C80C9A65-6EEA-495B-882E-74FCDE5AF750}" destId="{A181DDE1-4A87-46BF-9FF0-5A8CDE05EA24}" srcOrd="2" destOrd="0" parTransId="{76CD5222-D110-4E25-9387-DE6E3AD3C015}" sibTransId="{BD5FA063-38C8-435E-BCE2-C45BD629D03F}"/>
    <dgm:cxn modelId="{60508882-9780-47D2-8EF2-3CE705FCE899}" type="presOf" srcId="{473FA00F-D496-4E92-8E25-0AE03715D920}" destId="{A33AD6BD-2D62-4B96-8359-461802E480C0}" srcOrd="0" destOrd="0" presId="urn:microsoft.com/office/officeart/2005/8/layout/vList2"/>
    <dgm:cxn modelId="{F24BC13E-DC70-4C2D-9F72-D3620EC890B0}" srcId="{C80C9A65-6EEA-495B-882E-74FCDE5AF750}" destId="{931960C4-853A-4CFB-AB54-3F5D776FAC35}" srcOrd="3" destOrd="0" parTransId="{A27D64D2-B83C-431C-9B61-5F76E1C5D426}" sibTransId="{CC563647-C1CA-4C7F-9A01-2995F721E8CC}"/>
    <dgm:cxn modelId="{571CB1E2-DD8E-4C6E-BBE3-0E6B332F591E}" srcId="{C80C9A65-6EEA-495B-882E-74FCDE5AF750}" destId="{473FA00F-D496-4E92-8E25-0AE03715D920}" srcOrd="0" destOrd="0" parTransId="{FC6CC79B-1235-4FA9-9AD3-7886FF323752}" sibTransId="{5BC031A0-0C34-4346-A555-D6428F7CF808}"/>
    <dgm:cxn modelId="{E99A70B7-D6E8-4F1E-A7B2-EDF08E352D67}" type="presOf" srcId="{C80C9A65-6EEA-495B-882E-74FCDE5AF750}" destId="{4C2D2DC5-0E08-416E-87CC-8F19346339F6}" srcOrd="0" destOrd="0" presId="urn:microsoft.com/office/officeart/2005/8/layout/vList2"/>
    <dgm:cxn modelId="{EC4E32F0-C430-47D2-A8F6-68F8E0FF7BF3}" type="presOf" srcId="{931960C4-853A-4CFB-AB54-3F5D776FAC35}" destId="{781C7E3E-8E13-4EE5-9D08-0B87AFE5F00B}" srcOrd="0" destOrd="0" presId="urn:microsoft.com/office/officeart/2005/8/layout/vList2"/>
    <dgm:cxn modelId="{840629DB-A009-41BD-BEC1-8679086060B3}" srcId="{C80C9A65-6EEA-495B-882E-74FCDE5AF750}" destId="{915458DF-1675-4D67-9DDB-7946EB35A283}" srcOrd="1" destOrd="0" parTransId="{3A7D5DCB-F0F7-491C-BDBE-579DA013CF74}" sibTransId="{8E7BAC9C-6AF7-42BF-8585-F9FB525D184C}"/>
    <dgm:cxn modelId="{ECCF002C-B47E-4DD9-AA5D-05EF09F4C106}" type="presOf" srcId="{A181DDE1-4A87-46BF-9FF0-5A8CDE05EA24}" destId="{B88BD936-32A5-45A9-B862-1812876FF8FF}" srcOrd="0" destOrd="0" presId="urn:microsoft.com/office/officeart/2005/8/layout/vList2"/>
    <dgm:cxn modelId="{3C8CAEC5-6E4E-4959-81CA-190059EC1527}" type="presOf" srcId="{915458DF-1675-4D67-9DDB-7946EB35A283}" destId="{CFC0A5B9-B83B-4434-B94C-CA7B34E89B4D}" srcOrd="0" destOrd="0" presId="urn:microsoft.com/office/officeart/2005/8/layout/vList2"/>
    <dgm:cxn modelId="{0A78EF0E-53EE-4365-B5E8-74F8F24CBD36}" type="presParOf" srcId="{4C2D2DC5-0E08-416E-87CC-8F19346339F6}" destId="{A33AD6BD-2D62-4B96-8359-461802E480C0}" srcOrd="0" destOrd="0" presId="urn:microsoft.com/office/officeart/2005/8/layout/vList2"/>
    <dgm:cxn modelId="{8F1B688B-9B97-4405-9A2C-72F945A90C17}" type="presParOf" srcId="{4C2D2DC5-0E08-416E-87CC-8F19346339F6}" destId="{5EE917E9-89E3-4EDF-9F8C-983D218DD7CE}" srcOrd="1" destOrd="0" presId="urn:microsoft.com/office/officeart/2005/8/layout/vList2"/>
    <dgm:cxn modelId="{4FB99880-4E3E-4470-BF5F-9489EA93AD05}" type="presParOf" srcId="{4C2D2DC5-0E08-416E-87CC-8F19346339F6}" destId="{CFC0A5B9-B83B-4434-B94C-CA7B34E89B4D}" srcOrd="2" destOrd="0" presId="urn:microsoft.com/office/officeart/2005/8/layout/vList2"/>
    <dgm:cxn modelId="{4C0FB16C-F3FF-4B58-A3EB-09495525F748}" type="presParOf" srcId="{4C2D2DC5-0E08-416E-87CC-8F19346339F6}" destId="{33478173-36D1-4AEA-95BC-F8ACBB73A412}" srcOrd="3" destOrd="0" presId="urn:microsoft.com/office/officeart/2005/8/layout/vList2"/>
    <dgm:cxn modelId="{CAA75FD2-5627-4A3D-BE44-506F1BBAD04D}" type="presParOf" srcId="{4C2D2DC5-0E08-416E-87CC-8F19346339F6}" destId="{B88BD936-32A5-45A9-B862-1812876FF8FF}" srcOrd="4" destOrd="0" presId="urn:microsoft.com/office/officeart/2005/8/layout/vList2"/>
    <dgm:cxn modelId="{189ED987-599D-4FE1-8BF0-A574875A230B}" type="presParOf" srcId="{4C2D2DC5-0E08-416E-87CC-8F19346339F6}" destId="{74210FC0-429E-405F-9094-1FEC10517295}" srcOrd="5" destOrd="0" presId="urn:microsoft.com/office/officeart/2005/8/layout/vList2"/>
    <dgm:cxn modelId="{19AA5A95-004F-4B27-B21E-2CEED919191B}" type="presParOf" srcId="{4C2D2DC5-0E08-416E-87CC-8F19346339F6}" destId="{781C7E3E-8E13-4EE5-9D08-0B87AFE5F0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20FB9-6340-42DE-94BF-DDD7E65659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A4BB7F4-A235-477B-8DD9-1CBAA57E6F70}">
      <dgm:prSet phldrT="[Texto]"/>
      <dgm:spPr/>
      <dgm:t>
        <a:bodyPr/>
        <a:lstStyle/>
        <a:p>
          <a:r>
            <a:rPr lang="es-ES" dirty="0"/>
            <a:t>Art 6</a:t>
          </a:r>
        </a:p>
      </dgm:t>
    </dgm:pt>
    <dgm:pt modelId="{D43B2CDE-FD50-469B-8A1B-812B202E8AC5}" type="parTrans" cxnId="{34C9DB47-DB04-4853-885D-96A9E9882DFB}">
      <dgm:prSet/>
      <dgm:spPr/>
      <dgm:t>
        <a:bodyPr/>
        <a:lstStyle/>
        <a:p>
          <a:endParaRPr lang="es-ES"/>
        </a:p>
      </dgm:t>
    </dgm:pt>
    <dgm:pt modelId="{E874C852-4F4F-444B-AB16-4640DACD64A3}" type="sibTrans" cxnId="{34C9DB47-DB04-4853-885D-96A9E9882DFB}">
      <dgm:prSet/>
      <dgm:spPr/>
      <dgm:t>
        <a:bodyPr/>
        <a:lstStyle/>
        <a:p>
          <a:endParaRPr lang="es-ES"/>
        </a:p>
      </dgm:t>
    </dgm:pt>
    <dgm:pt modelId="{5C7EB000-C47F-4C2E-81B5-E82BD20CC59B}">
      <dgm:prSet phldrT="[Texto]"/>
      <dgm:spPr/>
      <dgm:t>
        <a:bodyPr/>
        <a:lstStyle/>
        <a:p>
          <a:r>
            <a:rPr lang="es-ES" dirty="0"/>
            <a:t>La función de los servicios de medicina del trabajo debería ser esencialmente </a:t>
          </a:r>
          <a:r>
            <a:rPr lang="es-ES" b="1" u="sng" dirty="0"/>
            <a:t>preventiva</a:t>
          </a:r>
        </a:p>
      </dgm:t>
    </dgm:pt>
    <dgm:pt modelId="{1510870C-32F1-4A14-B8C3-EAFD47BAE68E}" type="parTrans" cxnId="{431C7633-A89B-4815-8894-49BC644CC905}">
      <dgm:prSet/>
      <dgm:spPr/>
      <dgm:t>
        <a:bodyPr/>
        <a:lstStyle/>
        <a:p>
          <a:endParaRPr lang="es-ES"/>
        </a:p>
      </dgm:t>
    </dgm:pt>
    <dgm:pt modelId="{9291E60D-FFD9-4A8A-AC3F-2845ABCEAF6B}" type="sibTrans" cxnId="{431C7633-A89B-4815-8894-49BC644CC905}">
      <dgm:prSet/>
      <dgm:spPr/>
      <dgm:t>
        <a:bodyPr/>
        <a:lstStyle/>
        <a:p>
          <a:endParaRPr lang="es-ES"/>
        </a:p>
      </dgm:t>
    </dgm:pt>
    <dgm:pt modelId="{93645DF6-B939-4F32-9A57-B8DA538E3813}">
      <dgm:prSet phldrT="[Texto]"/>
      <dgm:spPr/>
      <dgm:t>
        <a:bodyPr/>
        <a:lstStyle/>
        <a:p>
          <a:r>
            <a:rPr lang="es-ES" dirty="0"/>
            <a:t>Art 7</a:t>
          </a:r>
        </a:p>
      </dgm:t>
    </dgm:pt>
    <dgm:pt modelId="{BE986FA8-E18C-48A3-95A9-142573A51BDE}" type="parTrans" cxnId="{412EA3C1-B543-4BA7-A43E-D30208DBA1F0}">
      <dgm:prSet/>
      <dgm:spPr/>
      <dgm:t>
        <a:bodyPr/>
        <a:lstStyle/>
        <a:p>
          <a:endParaRPr lang="es-ES"/>
        </a:p>
      </dgm:t>
    </dgm:pt>
    <dgm:pt modelId="{E79E5A28-371F-4A2E-BE48-1275622AEBB2}" type="sibTrans" cxnId="{412EA3C1-B543-4BA7-A43E-D30208DBA1F0}">
      <dgm:prSet/>
      <dgm:spPr/>
      <dgm:t>
        <a:bodyPr/>
        <a:lstStyle/>
        <a:p>
          <a:endParaRPr lang="es-ES"/>
        </a:p>
      </dgm:t>
    </dgm:pt>
    <dgm:pt modelId="{57109086-30B6-450F-A0DA-56357ADAA1FA}">
      <dgm:prSet phldrT="[Texto]"/>
      <dgm:spPr/>
      <dgm:t>
        <a:bodyPr/>
        <a:lstStyle/>
        <a:p>
          <a:r>
            <a:rPr lang="es-ES" dirty="0"/>
            <a:t>Los servicios de medicina del trabajo </a:t>
          </a:r>
          <a:r>
            <a:rPr lang="es-ES" b="1" dirty="0"/>
            <a:t>no deberían encargarse de comprobar si las ausencias por enfermedad son justificadas</a:t>
          </a:r>
        </a:p>
      </dgm:t>
    </dgm:pt>
    <dgm:pt modelId="{E6AD9A1C-F32B-4B7C-8765-1EB219C01B6A}" type="parTrans" cxnId="{9EEF29E0-705B-47B8-9728-947353DD394D}">
      <dgm:prSet/>
      <dgm:spPr/>
      <dgm:t>
        <a:bodyPr/>
        <a:lstStyle/>
        <a:p>
          <a:endParaRPr lang="es-ES"/>
        </a:p>
      </dgm:t>
    </dgm:pt>
    <dgm:pt modelId="{AC310FF2-EB2B-431B-AABD-50A69F825AD8}" type="sibTrans" cxnId="{9EEF29E0-705B-47B8-9728-947353DD394D}">
      <dgm:prSet/>
      <dgm:spPr/>
      <dgm:t>
        <a:bodyPr/>
        <a:lstStyle/>
        <a:p>
          <a:endParaRPr lang="es-ES"/>
        </a:p>
      </dgm:t>
    </dgm:pt>
    <dgm:pt modelId="{39EE381A-D0F0-44AC-A3B9-DE0672966570}" type="pres">
      <dgm:prSet presAssocID="{58E20FB9-6340-42DE-94BF-DDD7E656598C}" presName="linear" presStyleCnt="0">
        <dgm:presLayoutVars>
          <dgm:animLvl val="lvl"/>
          <dgm:resizeHandles val="exact"/>
        </dgm:presLayoutVars>
      </dgm:prSet>
      <dgm:spPr/>
      <dgm:t>
        <a:bodyPr/>
        <a:lstStyle/>
        <a:p>
          <a:endParaRPr lang="es-ES"/>
        </a:p>
      </dgm:t>
    </dgm:pt>
    <dgm:pt modelId="{1A8E4AE1-3DB5-4532-9793-3F55BAEEAFDE}" type="pres">
      <dgm:prSet presAssocID="{DA4BB7F4-A235-477B-8DD9-1CBAA57E6F70}" presName="parentText" presStyleLbl="node1" presStyleIdx="0" presStyleCnt="2" custFlipVert="0" custScaleY="102399">
        <dgm:presLayoutVars>
          <dgm:chMax val="0"/>
          <dgm:bulletEnabled val="1"/>
        </dgm:presLayoutVars>
      </dgm:prSet>
      <dgm:spPr/>
      <dgm:t>
        <a:bodyPr/>
        <a:lstStyle/>
        <a:p>
          <a:endParaRPr lang="es-ES"/>
        </a:p>
      </dgm:t>
    </dgm:pt>
    <dgm:pt modelId="{83619AB9-53B9-43AE-8040-DAE1B1DF0D0D}" type="pres">
      <dgm:prSet presAssocID="{DA4BB7F4-A235-477B-8DD9-1CBAA57E6F70}" presName="childText" presStyleLbl="revTx" presStyleIdx="0" presStyleCnt="2">
        <dgm:presLayoutVars>
          <dgm:bulletEnabled val="1"/>
        </dgm:presLayoutVars>
      </dgm:prSet>
      <dgm:spPr/>
      <dgm:t>
        <a:bodyPr/>
        <a:lstStyle/>
        <a:p>
          <a:endParaRPr lang="es-ES"/>
        </a:p>
      </dgm:t>
    </dgm:pt>
    <dgm:pt modelId="{26D71234-1918-4678-A545-6C97C928396B}" type="pres">
      <dgm:prSet presAssocID="{93645DF6-B939-4F32-9A57-B8DA538E3813}" presName="parentText" presStyleLbl="node1" presStyleIdx="1" presStyleCnt="2" custLinFactNeighborX="703" custLinFactNeighborY="-1195">
        <dgm:presLayoutVars>
          <dgm:chMax val="0"/>
          <dgm:bulletEnabled val="1"/>
        </dgm:presLayoutVars>
      </dgm:prSet>
      <dgm:spPr/>
      <dgm:t>
        <a:bodyPr/>
        <a:lstStyle/>
        <a:p>
          <a:endParaRPr lang="es-ES"/>
        </a:p>
      </dgm:t>
    </dgm:pt>
    <dgm:pt modelId="{5AB9470F-F1D1-444D-8666-933E958ABDC7}" type="pres">
      <dgm:prSet presAssocID="{93645DF6-B939-4F32-9A57-B8DA538E3813}" presName="childText" presStyleLbl="revTx" presStyleIdx="1" presStyleCnt="2">
        <dgm:presLayoutVars>
          <dgm:bulletEnabled val="1"/>
        </dgm:presLayoutVars>
      </dgm:prSet>
      <dgm:spPr/>
      <dgm:t>
        <a:bodyPr/>
        <a:lstStyle/>
        <a:p>
          <a:endParaRPr lang="es-ES"/>
        </a:p>
      </dgm:t>
    </dgm:pt>
  </dgm:ptLst>
  <dgm:cxnLst>
    <dgm:cxn modelId="{412EA3C1-B543-4BA7-A43E-D30208DBA1F0}" srcId="{58E20FB9-6340-42DE-94BF-DDD7E656598C}" destId="{93645DF6-B939-4F32-9A57-B8DA538E3813}" srcOrd="1" destOrd="0" parTransId="{BE986FA8-E18C-48A3-95A9-142573A51BDE}" sibTransId="{E79E5A28-371F-4A2E-BE48-1275622AEBB2}"/>
    <dgm:cxn modelId="{9DCDEC19-82C6-4CE2-A5D7-C75EEA4B923F}" type="presOf" srcId="{DA4BB7F4-A235-477B-8DD9-1CBAA57E6F70}" destId="{1A8E4AE1-3DB5-4532-9793-3F55BAEEAFDE}" srcOrd="0" destOrd="0" presId="urn:microsoft.com/office/officeart/2005/8/layout/vList2"/>
    <dgm:cxn modelId="{1B539983-1C8D-460A-B4B1-8AEAD1539A1B}" type="presOf" srcId="{93645DF6-B939-4F32-9A57-B8DA538E3813}" destId="{26D71234-1918-4678-A545-6C97C928396B}" srcOrd="0" destOrd="0" presId="urn:microsoft.com/office/officeart/2005/8/layout/vList2"/>
    <dgm:cxn modelId="{B1A83C39-5D23-4AF3-9CBC-2A53505990B3}" type="presOf" srcId="{5C7EB000-C47F-4C2E-81B5-E82BD20CC59B}" destId="{83619AB9-53B9-43AE-8040-DAE1B1DF0D0D}" srcOrd="0" destOrd="0" presId="urn:microsoft.com/office/officeart/2005/8/layout/vList2"/>
    <dgm:cxn modelId="{9EEF29E0-705B-47B8-9728-947353DD394D}" srcId="{93645DF6-B939-4F32-9A57-B8DA538E3813}" destId="{57109086-30B6-450F-A0DA-56357ADAA1FA}" srcOrd="0" destOrd="0" parTransId="{E6AD9A1C-F32B-4B7C-8765-1EB219C01B6A}" sibTransId="{AC310FF2-EB2B-431B-AABD-50A69F825AD8}"/>
    <dgm:cxn modelId="{431C7633-A89B-4815-8894-49BC644CC905}" srcId="{DA4BB7F4-A235-477B-8DD9-1CBAA57E6F70}" destId="{5C7EB000-C47F-4C2E-81B5-E82BD20CC59B}" srcOrd="0" destOrd="0" parTransId="{1510870C-32F1-4A14-B8C3-EAFD47BAE68E}" sibTransId="{9291E60D-FFD9-4A8A-AC3F-2845ABCEAF6B}"/>
    <dgm:cxn modelId="{A336A7C0-419D-4385-A975-558FA8859ACD}" type="presOf" srcId="{58E20FB9-6340-42DE-94BF-DDD7E656598C}" destId="{39EE381A-D0F0-44AC-A3B9-DE0672966570}" srcOrd="0" destOrd="0" presId="urn:microsoft.com/office/officeart/2005/8/layout/vList2"/>
    <dgm:cxn modelId="{34C9DB47-DB04-4853-885D-96A9E9882DFB}" srcId="{58E20FB9-6340-42DE-94BF-DDD7E656598C}" destId="{DA4BB7F4-A235-477B-8DD9-1CBAA57E6F70}" srcOrd="0" destOrd="0" parTransId="{D43B2CDE-FD50-469B-8A1B-812B202E8AC5}" sibTransId="{E874C852-4F4F-444B-AB16-4640DACD64A3}"/>
    <dgm:cxn modelId="{22521AB7-4AE9-4B1B-B19D-EEF459F51031}" type="presOf" srcId="{57109086-30B6-450F-A0DA-56357ADAA1FA}" destId="{5AB9470F-F1D1-444D-8666-933E958ABDC7}" srcOrd="0" destOrd="0" presId="urn:microsoft.com/office/officeart/2005/8/layout/vList2"/>
    <dgm:cxn modelId="{209918D1-D271-4810-9B14-CCC16004CA80}" type="presParOf" srcId="{39EE381A-D0F0-44AC-A3B9-DE0672966570}" destId="{1A8E4AE1-3DB5-4532-9793-3F55BAEEAFDE}" srcOrd="0" destOrd="0" presId="urn:microsoft.com/office/officeart/2005/8/layout/vList2"/>
    <dgm:cxn modelId="{A97B4B1D-24AC-48D2-9858-5A038CC55A7A}" type="presParOf" srcId="{39EE381A-D0F0-44AC-A3B9-DE0672966570}" destId="{83619AB9-53B9-43AE-8040-DAE1B1DF0D0D}" srcOrd="1" destOrd="0" presId="urn:microsoft.com/office/officeart/2005/8/layout/vList2"/>
    <dgm:cxn modelId="{7C7F73B9-50DD-4CBF-8521-9F904017E8C4}" type="presParOf" srcId="{39EE381A-D0F0-44AC-A3B9-DE0672966570}" destId="{26D71234-1918-4678-A545-6C97C928396B}" srcOrd="2" destOrd="0" presId="urn:microsoft.com/office/officeart/2005/8/layout/vList2"/>
    <dgm:cxn modelId="{39A24AB9-FE84-4459-A3DA-9A34619CD5F6}" type="presParOf" srcId="{39EE381A-D0F0-44AC-A3B9-DE0672966570}" destId="{5AB9470F-F1D1-444D-8666-933E958ABDC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7DD625-C95F-48A8-B645-C3C16CE6CF8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466749DD-3423-4287-A971-C165072273FE}">
      <dgm:prSet phldrT="[Texto]"/>
      <dgm:spPr/>
      <dgm:t>
        <a:bodyPr/>
        <a:lstStyle/>
        <a:p>
          <a:r>
            <a:rPr lang="es-ES" dirty="0">
              <a:solidFill>
                <a:srgbClr val="FFFF00"/>
              </a:solidFill>
            </a:rPr>
            <a:t>Constitución Nacional</a:t>
          </a:r>
        </a:p>
      </dgm:t>
    </dgm:pt>
    <dgm:pt modelId="{D14BA97B-8E01-42A6-885D-CDB342050B38}" type="parTrans" cxnId="{8A8130ED-54AD-416C-B2D6-BA7AD0B26BE1}">
      <dgm:prSet/>
      <dgm:spPr/>
      <dgm:t>
        <a:bodyPr/>
        <a:lstStyle/>
        <a:p>
          <a:endParaRPr lang="es-ES"/>
        </a:p>
      </dgm:t>
    </dgm:pt>
    <dgm:pt modelId="{7A613392-A661-465B-A2D2-4CD9EF7CA79D}" type="sibTrans" cxnId="{8A8130ED-54AD-416C-B2D6-BA7AD0B26BE1}">
      <dgm:prSet/>
      <dgm:spPr/>
      <dgm:t>
        <a:bodyPr/>
        <a:lstStyle/>
        <a:p>
          <a:endParaRPr lang="es-ES"/>
        </a:p>
      </dgm:t>
    </dgm:pt>
    <dgm:pt modelId="{2E55130A-D8B9-4148-863B-B548487FACCC}">
      <dgm:prSet phldrT="[Texto]"/>
      <dgm:spPr/>
      <dgm:t>
        <a:bodyPr/>
        <a:lstStyle/>
        <a:p>
          <a:r>
            <a:rPr lang="es-ES" dirty="0">
              <a:solidFill>
                <a:srgbClr val="FFFF00"/>
              </a:solidFill>
            </a:rPr>
            <a:t>Ley 24557</a:t>
          </a:r>
        </a:p>
        <a:p>
          <a:r>
            <a:rPr lang="es-ES" dirty="0">
              <a:solidFill>
                <a:srgbClr val="FFFF00"/>
              </a:solidFill>
            </a:rPr>
            <a:t>LRT</a:t>
          </a:r>
        </a:p>
      </dgm:t>
    </dgm:pt>
    <dgm:pt modelId="{086A986D-02C8-4CD7-A3FB-E32E787CD34E}" type="parTrans" cxnId="{F0E56BC3-B94D-418D-80DE-A9133C9030C3}">
      <dgm:prSet/>
      <dgm:spPr/>
      <dgm:t>
        <a:bodyPr/>
        <a:lstStyle/>
        <a:p>
          <a:endParaRPr lang="es-ES"/>
        </a:p>
      </dgm:t>
    </dgm:pt>
    <dgm:pt modelId="{312F9F60-BEE4-42E0-A7A4-703B5B3D81E6}" type="sibTrans" cxnId="{F0E56BC3-B94D-418D-80DE-A9133C9030C3}">
      <dgm:prSet/>
      <dgm:spPr/>
      <dgm:t>
        <a:bodyPr/>
        <a:lstStyle/>
        <a:p>
          <a:endParaRPr lang="es-ES"/>
        </a:p>
      </dgm:t>
    </dgm:pt>
    <dgm:pt modelId="{0BF8C15A-CD27-43A8-9C41-C389A159D3D6}">
      <dgm:prSet phldrT="[Texto]"/>
      <dgm:spPr/>
      <dgm:t>
        <a:bodyPr/>
        <a:lstStyle/>
        <a:p>
          <a:r>
            <a:rPr lang="es-ES" dirty="0">
              <a:solidFill>
                <a:srgbClr val="FFFF00"/>
              </a:solidFill>
            </a:rPr>
            <a:t>Decreto 1338/96</a:t>
          </a:r>
        </a:p>
      </dgm:t>
    </dgm:pt>
    <dgm:pt modelId="{552C8313-AA1B-4F40-AA20-26C64AEF778A}" type="parTrans" cxnId="{B91DB107-0560-4E44-9510-7C050A0C86B7}">
      <dgm:prSet/>
      <dgm:spPr/>
      <dgm:t>
        <a:bodyPr/>
        <a:lstStyle/>
        <a:p>
          <a:endParaRPr lang="es-ES"/>
        </a:p>
      </dgm:t>
    </dgm:pt>
    <dgm:pt modelId="{6DC175FD-5F9B-4006-8A80-1B7AC3AC5354}" type="sibTrans" cxnId="{B91DB107-0560-4E44-9510-7C050A0C86B7}">
      <dgm:prSet/>
      <dgm:spPr/>
      <dgm:t>
        <a:bodyPr/>
        <a:lstStyle/>
        <a:p>
          <a:endParaRPr lang="es-ES"/>
        </a:p>
      </dgm:t>
    </dgm:pt>
    <dgm:pt modelId="{3B4592BF-AAFD-489B-A5CB-02C06A6136FF}">
      <dgm:prSet phldrT="[Texto]"/>
      <dgm:spPr/>
      <dgm:t>
        <a:bodyPr/>
        <a:lstStyle/>
        <a:p>
          <a:r>
            <a:rPr lang="es-ES" dirty="0">
              <a:solidFill>
                <a:srgbClr val="FFFF00"/>
              </a:solidFill>
            </a:rPr>
            <a:t>Ley 19587</a:t>
          </a:r>
        </a:p>
        <a:p>
          <a:r>
            <a:rPr lang="es-ES" dirty="0">
              <a:solidFill>
                <a:srgbClr val="FFFF00"/>
              </a:solidFill>
            </a:rPr>
            <a:t>LHST</a:t>
          </a:r>
        </a:p>
      </dgm:t>
    </dgm:pt>
    <dgm:pt modelId="{D2A617E7-75D0-4428-83DF-3911A6DDEB5F}" type="parTrans" cxnId="{C8815DEE-C176-4C92-A915-A16367F13533}">
      <dgm:prSet/>
      <dgm:spPr/>
      <dgm:t>
        <a:bodyPr/>
        <a:lstStyle/>
        <a:p>
          <a:endParaRPr lang="es-ES"/>
        </a:p>
      </dgm:t>
    </dgm:pt>
    <dgm:pt modelId="{A8121758-3FA8-4261-9B31-76D92738E385}" type="sibTrans" cxnId="{C8815DEE-C176-4C92-A915-A16367F13533}">
      <dgm:prSet/>
      <dgm:spPr/>
      <dgm:t>
        <a:bodyPr/>
        <a:lstStyle/>
        <a:p>
          <a:endParaRPr lang="es-ES"/>
        </a:p>
      </dgm:t>
    </dgm:pt>
    <dgm:pt modelId="{1ECDD976-9265-4E28-BFC1-89CF6EE3FC21}">
      <dgm:prSet phldrT="[Texto]"/>
      <dgm:spPr/>
      <dgm:t>
        <a:bodyPr/>
        <a:lstStyle/>
        <a:p>
          <a:r>
            <a:rPr lang="es-ES" dirty="0">
              <a:solidFill>
                <a:srgbClr val="FFFF00"/>
              </a:solidFill>
            </a:rPr>
            <a:t>Ley 20744</a:t>
          </a:r>
        </a:p>
        <a:p>
          <a:r>
            <a:rPr lang="es-ES" dirty="0">
              <a:solidFill>
                <a:srgbClr val="FFFF00"/>
              </a:solidFill>
            </a:rPr>
            <a:t>LCT</a:t>
          </a:r>
        </a:p>
      </dgm:t>
    </dgm:pt>
    <dgm:pt modelId="{4C0C65C6-529B-4AB5-B1BB-B19A77C753E9}" type="parTrans" cxnId="{37E1B5E1-399F-4B2D-85D1-6DD9CCF575CC}">
      <dgm:prSet/>
      <dgm:spPr/>
      <dgm:t>
        <a:bodyPr/>
        <a:lstStyle/>
        <a:p>
          <a:endParaRPr lang="es-ES"/>
        </a:p>
      </dgm:t>
    </dgm:pt>
    <dgm:pt modelId="{23B2E5D6-CE54-4A84-A261-D708F3CBCE3C}" type="sibTrans" cxnId="{37E1B5E1-399F-4B2D-85D1-6DD9CCF575CC}">
      <dgm:prSet/>
      <dgm:spPr/>
      <dgm:t>
        <a:bodyPr/>
        <a:lstStyle/>
        <a:p>
          <a:endParaRPr lang="es-ES"/>
        </a:p>
      </dgm:t>
    </dgm:pt>
    <dgm:pt modelId="{718C95F2-EC95-447A-9792-2865E8EA5AFB}" type="pres">
      <dgm:prSet presAssocID="{AF7DD625-C95F-48A8-B645-C3C16CE6CF88}" presName="Name0" presStyleCnt="0">
        <dgm:presLayoutVars>
          <dgm:dir/>
          <dgm:resizeHandles val="exact"/>
        </dgm:presLayoutVars>
      </dgm:prSet>
      <dgm:spPr/>
      <dgm:t>
        <a:bodyPr/>
        <a:lstStyle/>
        <a:p>
          <a:endParaRPr lang="es-ES"/>
        </a:p>
      </dgm:t>
    </dgm:pt>
    <dgm:pt modelId="{EC966730-8612-4D36-83D5-3E62A87FDC87}" type="pres">
      <dgm:prSet presAssocID="{AF7DD625-C95F-48A8-B645-C3C16CE6CF88}" presName="cycle" presStyleCnt="0"/>
      <dgm:spPr/>
    </dgm:pt>
    <dgm:pt modelId="{597B986F-03A9-43FF-8567-11FC11D36333}" type="pres">
      <dgm:prSet presAssocID="{466749DD-3423-4287-A971-C165072273FE}" presName="nodeFirstNode" presStyleLbl="node1" presStyleIdx="0" presStyleCnt="5">
        <dgm:presLayoutVars>
          <dgm:bulletEnabled val="1"/>
        </dgm:presLayoutVars>
      </dgm:prSet>
      <dgm:spPr/>
      <dgm:t>
        <a:bodyPr/>
        <a:lstStyle/>
        <a:p>
          <a:endParaRPr lang="es-ES"/>
        </a:p>
      </dgm:t>
    </dgm:pt>
    <dgm:pt modelId="{5347D5FD-DBC0-4972-A602-6A6A60EF1844}" type="pres">
      <dgm:prSet presAssocID="{7A613392-A661-465B-A2D2-4CD9EF7CA79D}" presName="sibTransFirstNode" presStyleLbl="bgShp" presStyleIdx="0" presStyleCnt="1"/>
      <dgm:spPr/>
      <dgm:t>
        <a:bodyPr/>
        <a:lstStyle/>
        <a:p>
          <a:endParaRPr lang="es-ES"/>
        </a:p>
      </dgm:t>
    </dgm:pt>
    <dgm:pt modelId="{060CA1BE-7253-4B8A-9C5E-5B98617FCA08}" type="pres">
      <dgm:prSet presAssocID="{2E55130A-D8B9-4148-863B-B548487FACCC}" presName="nodeFollowingNodes" presStyleLbl="node1" presStyleIdx="1" presStyleCnt="5">
        <dgm:presLayoutVars>
          <dgm:bulletEnabled val="1"/>
        </dgm:presLayoutVars>
      </dgm:prSet>
      <dgm:spPr/>
      <dgm:t>
        <a:bodyPr/>
        <a:lstStyle/>
        <a:p>
          <a:endParaRPr lang="es-ES"/>
        </a:p>
      </dgm:t>
    </dgm:pt>
    <dgm:pt modelId="{C08223D0-109F-496F-8967-9BEAAD6572E3}" type="pres">
      <dgm:prSet presAssocID="{0BF8C15A-CD27-43A8-9C41-C389A159D3D6}" presName="nodeFollowingNodes" presStyleLbl="node1" presStyleIdx="2" presStyleCnt="5">
        <dgm:presLayoutVars>
          <dgm:bulletEnabled val="1"/>
        </dgm:presLayoutVars>
      </dgm:prSet>
      <dgm:spPr/>
      <dgm:t>
        <a:bodyPr/>
        <a:lstStyle/>
        <a:p>
          <a:endParaRPr lang="es-ES"/>
        </a:p>
      </dgm:t>
    </dgm:pt>
    <dgm:pt modelId="{78ACF38B-5806-421B-847A-DB53F381AD29}" type="pres">
      <dgm:prSet presAssocID="{3B4592BF-AAFD-489B-A5CB-02C06A6136FF}" presName="nodeFollowingNodes" presStyleLbl="node1" presStyleIdx="3" presStyleCnt="5">
        <dgm:presLayoutVars>
          <dgm:bulletEnabled val="1"/>
        </dgm:presLayoutVars>
      </dgm:prSet>
      <dgm:spPr/>
      <dgm:t>
        <a:bodyPr/>
        <a:lstStyle/>
        <a:p>
          <a:endParaRPr lang="es-ES"/>
        </a:p>
      </dgm:t>
    </dgm:pt>
    <dgm:pt modelId="{89C7F117-E82A-4F2F-A5BD-A575E43D947F}" type="pres">
      <dgm:prSet presAssocID="{1ECDD976-9265-4E28-BFC1-89CF6EE3FC21}" presName="nodeFollowingNodes" presStyleLbl="node1" presStyleIdx="4" presStyleCnt="5">
        <dgm:presLayoutVars>
          <dgm:bulletEnabled val="1"/>
        </dgm:presLayoutVars>
      </dgm:prSet>
      <dgm:spPr/>
      <dgm:t>
        <a:bodyPr/>
        <a:lstStyle/>
        <a:p>
          <a:endParaRPr lang="es-ES"/>
        </a:p>
      </dgm:t>
    </dgm:pt>
  </dgm:ptLst>
  <dgm:cxnLst>
    <dgm:cxn modelId="{C8815DEE-C176-4C92-A915-A16367F13533}" srcId="{AF7DD625-C95F-48A8-B645-C3C16CE6CF88}" destId="{3B4592BF-AAFD-489B-A5CB-02C06A6136FF}" srcOrd="3" destOrd="0" parTransId="{D2A617E7-75D0-4428-83DF-3911A6DDEB5F}" sibTransId="{A8121758-3FA8-4261-9B31-76D92738E385}"/>
    <dgm:cxn modelId="{6DDF68C3-9D6F-4363-9F48-133956FA5DEF}" type="presOf" srcId="{AF7DD625-C95F-48A8-B645-C3C16CE6CF88}" destId="{718C95F2-EC95-447A-9792-2865E8EA5AFB}" srcOrd="0" destOrd="0" presId="urn:microsoft.com/office/officeart/2005/8/layout/cycle3"/>
    <dgm:cxn modelId="{F0E56BC3-B94D-418D-80DE-A9133C9030C3}" srcId="{AF7DD625-C95F-48A8-B645-C3C16CE6CF88}" destId="{2E55130A-D8B9-4148-863B-B548487FACCC}" srcOrd="1" destOrd="0" parTransId="{086A986D-02C8-4CD7-A3FB-E32E787CD34E}" sibTransId="{312F9F60-BEE4-42E0-A7A4-703B5B3D81E6}"/>
    <dgm:cxn modelId="{B91DB107-0560-4E44-9510-7C050A0C86B7}" srcId="{AF7DD625-C95F-48A8-B645-C3C16CE6CF88}" destId="{0BF8C15A-CD27-43A8-9C41-C389A159D3D6}" srcOrd="2" destOrd="0" parTransId="{552C8313-AA1B-4F40-AA20-26C64AEF778A}" sibTransId="{6DC175FD-5F9B-4006-8A80-1B7AC3AC5354}"/>
    <dgm:cxn modelId="{090DD1F0-31C0-4C60-83C7-435CDCD4DFDE}" type="presOf" srcId="{0BF8C15A-CD27-43A8-9C41-C389A159D3D6}" destId="{C08223D0-109F-496F-8967-9BEAAD6572E3}" srcOrd="0" destOrd="0" presId="urn:microsoft.com/office/officeart/2005/8/layout/cycle3"/>
    <dgm:cxn modelId="{37E1B5E1-399F-4B2D-85D1-6DD9CCF575CC}" srcId="{AF7DD625-C95F-48A8-B645-C3C16CE6CF88}" destId="{1ECDD976-9265-4E28-BFC1-89CF6EE3FC21}" srcOrd="4" destOrd="0" parTransId="{4C0C65C6-529B-4AB5-B1BB-B19A77C753E9}" sibTransId="{23B2E5D6-CE54-4A84-A261-D708F3CBCE3C}"/>
    <dgm:cxn modelId="{164D7A5E-FB3E-4AB2-AEAA-8B287F29F002}" type="presOf" srcId="{1ECDD976-9265-4E28-BFC1-89CF6EE3FC21}" destId="{89C7F117-E82A-4F2F-A5BD-A575E43D947F}" srcOrd="0" destOrd="0" presId="urn:microsoft.com/office/officeart/2005/8/layout/cycle3"/>
    <dgm:cxn modelId="{C40A2F0E-35AA-4208-8E97-B6B82E8D3BB1}" type="presOf" srcId="{2E55130A-D8B9-4148-863B-B548487FACCC}" destId="{060CA1BE-7253-4B8A-9C5E-5B98617FCA08}" srcOrd="0" destOrd="0" presId="urn:microsoft.com/office/officeart/2005/8/layout/cycle3"/>
    <dgm:cxn modelId="{8A8130ED-54AD-416C-B2D6-BA7AD0B26BE1}" srcId="{AF7DD625-C95F-48A8-B645-C3C16CE6CF88}" destId="{466749DD-3423-4287-A971-C165072273FE}" srcOrd="0" destOrd="0" parTransId="{D14BA97B-8E01-42A6-885D-CDB342050B38}" sibTransId="{7A613392-A661-465B-A2D2-4CD9EF7CA79D}"/>
    <dgm:cxn modelId="{4D2B44B1-BE8E-41DB-B4C7-C10C68F90698}" type="presOf" srcId="{466749DD-3423-4287-A971-C165072273FE}" destId="{597B986F-03A9-43FF-8567-11FC11D36333}" srcOrd="0" destOrd="0" presId="urn:microsoft.com/office/officeart/2005/8/layout/cycle3"/>
    <dgm:cxn modelId="{90A5E29B-A888-43E9-8B26-2A90F246327A}" type="presOf" srcId="{7A613392-A661-465B-A2D2-4CD9EF7CA79D}" destId="{5347D5FD-DBC0-4972-A602-6A6A60EF1844}" srcOrd="0" destOrd="0" presId="urn:microsoft.com/office/officeart/2005/8/layout/cycle3"/>
    <dgm:cxn modelId="{B1DC5305-6254-4B5A-8241-63C41BDAABD9}" type="presOf" srcId="{3B4592BF-AAFD-489B-A5CB-02C06A6136FF}" destId="{78ACF38B-5806-421B-847A-DB53F381AD29}" srcOrd="0" destOrd="0" presId="urn:microsoft.com/office/officeart/2005/8/layout/cycle3"/>
    <dgm:cxn modelId="{EFDFB56D-3821-4C90-952B-68071E4C06FA}" type="presParOf" srcId="{718C95F2-EC95-447A-9792-2865E8EA5AFB}" destId="{EC966730-8612-4D36-83D5-3E62A87FDC87}" srcOrd="0" destOrd="0" presId="urn:microsoft.com/office/officeart/2005/8/layout/cycle3"/>
    <dgm:cxn modelId="{85F2DDE9-7250-4A47-B072-AEBF0D5EE75C}" type="presParOf" srcId="{EC966730-8612-4D36-83D5-3E62A87FDC87}" destId="{597B986F-03A9-43FF-8567-11FC11D36333}" srcOrd="0" destOrd="0" presId="urn:microsoft.com/office/officeart/2005/8/layout/cycle3"/>
    <dgm:cxn modelId="{5EB8769E-3C65-458F-81EE-DF01876996A7}" type="presParOf" srcId="{EC966730-8612-4D36-83D5-3E62A87FDC87}" destId="{5347D5FD-DBC0-4972-A602-6A6A60EF1844}" srcOrd="1" destOrd="0" presId="urn:microsoft.com/office/officeart/2005/8/layout/cycle3"/>
    <dgm:cxn modelId="{EDD173DC-82CA-4FD2-84A8-6B90305CE771}" type="presParOf" srcId="{EC966730-8612-4D36-83D5-3E62A87FDC87}" destId="{060CA1BE-7253-4B8A-9C5E-5B98617FCA08}" srcOrd="2" destOrd="0" presId="urn:microsoft.com/office/officeart/2005/8/layout/cycle3"/>
    <dgm:cxn modelId="{5196F55C-DD9A-44FB-BB6B-AEC561DF733C}" type="presParOf" srcId="{EC966730-8612-4D36-83D5-3E62A87FDC87}" destId="{C08223D0-109F-496F-8967-9BEAAD6572E3}" srcOrd="3" destOrd="0" presId="urn:microsoft.com/office/officeart/2005/8/layout/cycle3"/>
    <dgm:cxn modelId="{76671FD4-AFDB-4898-8CC9-91C18776C9A0}" type="presParOf" srcId="{EC966730-8612-4D36-83D5-3E62A87FDC87}" destId="{78ACF38B-5806-421B-847A-DB53F381AD29}" srcOrd="4" destOrd="0" presId="urn:microsoft.com/office/officeart/2005/8/layout/cycle3"/>
    <dgm:cxn modelId="{256ED006-42A1-4D5A-90C2-D56BFB96C374}" type="presParOf" srcId="{EC966730-8612-4D36-83D5-3E62A87FDC87}" destId="{89C7F117-E82A-4F2F-A5BD-A575E43D947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7DD625-C95F-48A8-B645-C3C16CE6CF8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466749DD-3423-4287-A971-C165072273FE}">
      <dgm:prSet phldrT="[Texto]"/>
      <dgm:spPr/>
      <dgm:t>
        <a:bodyPr/>
        <a:lstStyle/>
        <a:p>
          <a:r>
            <a:rPr lang="es-ES" dirty="0">
              <a:solidFill>
                <a:srgbClr val="FFFF00"/>
              </a:solidFill>
            </a:rPr>
            <a:t>Constitución Nacional</a:t>
          </a:r>
        </a:p>
      </dgm:t>
    </dgm:pt>
    <dgm:pt modelId="{D14BA97B-8E01-42A6-885D-CDB342050B38}" type="parTrans" cxnId="{8A8130ED-54AD-416C-B2D6-BA7AD0B26BE1}">
      <dgm:prSet/>
      <dgm:spPr/>
      <dgm:t>
        <a:bodyPr/>
        <a:lstStyle/>
        <a:p>
          <a:endParaRPr lang="es-ES"/>
        </a:p>
      </dgm:t>
    </dgm:pt>
    <dgm:pt modelId="{7A613392-A661-465B-A2D2-4CD9EF7CA79D}" type="sibTrans" cxnId="{8A8130ED-54AD-416C-B2D6-BA7AD0B26BE1}">
      <dgm:prSet/>
      <dgm:spPr/>
      <dgm:t>
        <a:bodyPr/>
        <a:lstStyle/>
        <a:p>
          <a:endParaRPr lang="es-ES"/>
        </a:p>
      </dgm:t>
    </dgm:pt>
    <dgm:pt modelId="{2E55130A-D8B9-4148-863B-B548487FACCC}">
      <dgm:prSet phldrT="[Texto]"/>
      <dgm:spPr/>
      <dgm:t>
        <a:bodyPr/>
        <a:lstStyle/>
        <a:p>
          <a:r>
            <a:rPr lang="es-ES" dirty="0">
              <a:solidFill>
                <a:srgbClr val="FFFF00"/>
              </a:solidFill>
            </a:rPr>
            <a:t>Ley 24557</a:t>
          </a:r>
        </a:p>
        <a:p>
          <a:r>
            <a:rPr lang="es-ES" dirty="0">
              <a:solidFill>
                <a:srgbClr val="FFFF00"/>
              </a:solidFill>
            </a:rPr>
            <a:t>LRT</a:t>
          </a:r>
        </a:p>
      </dgm:t>
    </dgm:pt>
    <dgm:pt modelId="{086A986D-02C8-4CD7-A3FB-E32E787CD34E}" type="parTrans" cxnId="{F0E56BC3-B94D-418D-80DE-A9133C9030C3}">
      <dgm:prSet/>
      <dgm:spPr/>
      <dgm:t>
        <a:bodyPr/>
        <a:lstStyle/>
        <a:p>
          <a:endParaRPr lang="es-ES"/>
        </a:p>
      </dgm:t>
    </dgm:pt>
    <dgm:pt modelId="{312F9F60-BEE4-42E0-A7A4-703B5B3D81E6}" type="sibTrans" cxnId="{F0E56BC3-B94D-418D-80DE-A9133C9030C3}">
      <dgm:prSet/>
      <dgm:spPr/>
      <dgm:t>
        <a:bodyPr/>
        <a:lstStyle/>
        <a:p>
          <a:endParaRPr lang="es-ES"/>
        </a:p>
      </dgm:t>
    </dgm:pt>
    <dgm:pt modelId="{0BF8C15A-CD27-43A8-9C41-C389A159D3D6}">
      <dgm:prSet phldrT="[Texto]"/>
      <dgm:spPr/>
      <dgm:t>
        <a:bodyPr/>
        <a:lstStyle/>
        <a:p>
          <a:r>
            <a:rPr lang="es-ES" dirty="0">
              <a:solidFill>
                <a:srgbClr val="FFFF00"/>
              </a:solidFill>
            </a:rPr>
            <a:t>Decreto 1338/96</a:t>
          </a:r>
        </a:p>
      </dgm:t>
    </dgm:pt>
    <dgm:pt modelId="{552C8313-AA1B-4F40-AA20-26C64AEF778A}" type="parTrans" cxnId="{B91DB107-0560-4E44-9510-7C050A0C86B7}">
      <dgm:prSet/>
      <dgm:spPr/>
      <dgm:t>
        <a:bodyPr/>
        <a:lstStyle/>
        <a:p>
          <a:endParaRPr lang="es-ES"/>
        </a:p>
      </dgm:t>
    </dgm:pt>
    <dgm:pt modelId="{6DC175FD-5F9B-4006-8A80-1B7AC3AC5354}" type="sibTrans" cxnId="{B91DB107-0560-4E44-9510-7C050A0C86B7}">
      <dgm:prSet/>
      <dgm:spPr/>
      <dgm:t>
        <a:bodyPr/>
        <a:lstStyle/>
        <a:p>
          <a:endParaRPr lang="es-ES"/>
        </a:p>
      </dgm:t>
    </dgm:pt>
    <dgm:pt modelId="{3B4592BF-AAFD-489B-A5CB-02C06A6136FF}">
      <dgm:prSet phldrT="[Texto]"/>
      <dgm:spPr/>
      <dgm:t>
        <a:bodyPr/>
        <a:lstStyle/>
        <a:p>
          <a:r>
            <a:rPr lang="es-ES" dirty="0">
              <a:solidFill>
                <a:srgbClr val="FFFF00"/>
              </a:solidFill>
            </a:rPr>
            <a:t>Ley 19587</a:t>
          </a:r>
        </a:p>
        <a:p>
          <a:r>
            <a:rPr lang="es-ES" dirty="0">
              <a:solidFill>
                <a:srgbClr val="FFFF00"/>
              </a:solidFill>
            </a:rPr>
            <a:t>LHST</a:t>
          </a:r>
        </a:p>
      </dgm:t>
    </dgm:pt>
    <dgm:pt modelId="{D2A617E7-75D0-4428-83DF-3911A6DDEB5F}" type="parTrans" cxnId="{C8815DEE-C176-4C92-A915-A16367F13533}">
      <dgm:prSet/>
      <dgm:spPr/>
      <dgm:t>
        <a:bodyPr/>
        <a:lstStyle/>
        <a:p>
          <a:endParaRPr lang="es-ES"/>
        </a:p>
      </dgm:t>
    </dgm:pt>
    <dgm:pt modelId="{A8121758-3FA8-4261-9B31-76D92738E385}" type="sibTrans" cxnId="{C8815DEE-C176-4C92-A915-A16367F13533}">
      <dgm:prSet/>
      <dgm:spPr/>
      <dgm:t>
        <a:bodyPr/>
        <a:lstStyle/>
        <a:p>
          <a:endParaRPr lang="es-ES"/>
        </a:p>
      </dgm:t>
    </dgm:pt>
    <dgm:pt modelId="{1ECDD976-9265-4E28-BFC1-89CF6EE3FC21}">
      <dgm:prSet phldrT="[Texto]"/>
      <dgm:spPr/>
      <dgm:t>
        <a:bodyPr/>
        <a:lstStyle/>
        <a:p>
          <a:r>
            <a:rPr lang="es-ES" dirty="0">
              <a:solidFill>
                <a:srgbClr val="FFFF00"/>
              </a:solidFill>
            </a:rPr>
            <a:t>Ley 20744</a:t>
          </a:r>
        </a:p>
        <a:p>
          <a:r>
            <a:rPr lang="es-ES" dirty="0">
              <a:solidFill>
                <a:srgbClr val="FFFF00"/>
              </a:solidFill>
            </a:rPr>
            <a:t>LCT</a:t>
          </a:r>
        </a:p>
      </dgm:t>
    </dgm:pt>
    <dgm:pt modelId="{4C0C65C6-529B-4AB5-B1BB-B19A77C753E9}" type="parTrans" cxnId="{37E1B5E1-399F-4B2D-85D1-6DD9CCF575CC}">
      <dgm:prSet/>
      <dgm:spPr/>
      <dgm:t>
        <a:bodyPr/>
        <a:lstStyle/>
        <a:p>
          <a:endParaRPr lang="es-ES"/>
        </a:p>
      </dgm:t>
    </dgm:pt>
    <dgm:pt modelId="{23B2E5D6-CE54-4A84-A261-D708F3CBCE3C}" type="sibTrans" cxnId="{37E1B5E1-399F-4B2D-85D1-6DD9CCF575CC}">
      <dgm:prSet/>
      <dgm:spPr/>
      <dgm:t>
        <a:bodyPr/>
        <a:lstStyle/>
        <a:p>
          <a:endParaRPr lang="es-ES"/>
        </a:p>
      </dgm:t>
    </dgm:pt>
    <dgm:pt modelId="{718C95F2-EC95-447A-9792-2865E8EA5AFB}" type="pres">
      <dgm:prSet presAssocID="{AF7DD625-C95F-48A8-B645-C3C16CE6CF88}" presName="Name0" presStyleCnt="0">
        <dgm:presLayoutVars>
          <dgm:dir/>
          <dgm:resizeHandles val="exact"/>
        </dgm:presLayoutVars>
      </dgm:prSet>
      <dgm:spPr/>
      <dgm:t>
        <a:bodyPr/>
        <a:lstStyle/>
        <a:p>
          <a:endParaRPr lang="es-ES"/>
        </a:p>
      </dgm:t>
    </dgm:pt>
    <dgm:pt modelId="{EC966730-8612-4D36-83D5-3E62A87FDC87}" type="pres">
      <dgm:prSet presAssocID="{AF7DD625-C95F-48A8-B645-C3C16CE6CF88}" presName="cycle" presStyleCnt="0"/>
      <dgm:spPr/>
    </dgm:pt>
    <dgm:pt modelId="{597B986F-03A9-43FF-8567-11FC11D36333}" type="pres">
      <dgm:prSet presAssocID="{466749DD-3423-4287-A971-C165072273FE}" presName="nodeFirstNode" presStyleLbl="node1" presStyleIdx="0" presStyleCnt="5">
        <dgm:presLayoutVars>
          <dgm:bulletEnabled val="1"/>
        </dgm:presLayoutVars>
      </dgm:prSet>
      <dgm:spPr/>
      <dgm:t>
        <a:bodyPr/>
        <a:lstStyle/>
        <a:p>
          <a:endParaRPr lang="es-ES"/>
        </a:p>
      </dgm:t>
    </dgm:pt>
    <dgm:pt modelId="{5347D5FD-DBC0-4972-A602-6A6A60EF1844}" type="pres">
      <dgm:prSet presAssocID="{7A613392-A661-465B-A2D2-4CD9EF7CA79D}" presName="sibTransFirstNode" presStyleLbl="bgShp" presStyleIdx="0" presStyleCnt="1"/>
      <dgm:spPr/>
      <dgm:t>
        <a:bodyPr/>
        <a:lstStyle/>
        <a:p>
          <a:endParaRPr lang="es-ES"/>
        </a:p>
      </dgm:t>
    </dgm:pt>
    <dgm:pt modelId="{060CA1BE-7253-4B8A-9C5E-5B98617FCA08}" type="pres">
      <dgm:prSet presAssocID="{2E55130A-D8B9-4148-863B-B548487FACCC}" presName="nodeFollowingNodes" presStyleLbl="node1" presStyleIdx="1" presStyleCnt="5">
        <dgm:presLayoutVars>
          <dgm:bulletEnabled val="1"/>
        </dgm:presLayoutVars>
      </dgm:prSet>
      <dgm:spPr/>
      <dgm:t>
        <a:bodyPr/>
        <a:lstStyle/>
        <a:p>
          <a:endParaRPr lang="es-ES"/>
        </a:p>
      </dgm:t>
    </dgm:pt>
    <dgm:pt modelId="{C08223D0-109F-496F-8967-9BEAAD6572E3}" type="pres">
      <dgm:prSet presAssocID="{0BF8C15A-CD27-43A8-9C41-C389A159D3D6}" presName="nodeFollowingNodes" presStyleLbl="node1" presStyleIdx="2" presStyleCnt="5">
        <dgm:presLayoutVars>
          <dgm:bulletEnabled val="1"/>
        </dgm:presLayoutVars>
      </dgm:prSet>
      <dgm:spPr/>
      <dgm:t>
        <a:bodyPr/>
        <a:lstStyle/>
        <a:p>
          <a:endParaRPr lang="es-ES"/>
        </a:p>
      </dgm:t>
    </dgm:pt>
    <dgm:pt modelId="{78ACF38B-5806-421B-847A-DB53F381AD29}" type="pres">
      <dgm:prSet presAssocID="{3B4592BF-AAFD-489B-A5CB-02C06A6136FF}" presName="nodeFollowingNodes" presStyleLbl="node1" presStyleIdx="3" presStyleCnt="5">
        <dgm:presLayoutVars>
          <dgm:bulletEnabled val="1"/>
        </dgm:presLayoutVars>
      </dgm:prSet>
      <dgm:spPr/>
      <dgm:t>
        <a:bodyPr/>
        <a:lstStyle/>
        <a:p>
          <a:endParaRPr lang="es-ES"/>
        </a:p>
      </dgm:t>
    </dgm:pt>
    <dgm:pt modelId="{89C7F117-E82A-4F2F-A5BD-A575E43D947F}" type="pres">
      <dgm:prSet presAssocID="{1ECDD976-9265-4E28-BFC1-89CF6EE3FC21}" presName="nodeFollowingNodes" presStyleLbl="node1" presStyleIdx="4" presStyleCnt="5">
        <dgm:presLayoutVars>
          <dgm:bulletEnabled val="1"/>
        </dgm:presLayoutVars>
      </dgm:prSet>
      <dgm:spPr/>
      <dgm:t>
        <a:bodyPr/>
        <a:lstStyle/>
        <a:p>
          <a:endParaRPr lang="es-ES"/>
        </a:p>
      </dgm:t>
    </dgm:pt>
  </dgm:ptLst>
  <dgm:cxnLst>
    <dgm:cxn modelId="{C8815DEE-C176-4C92-A915-A16367F13533}" srcId="{AF7DD625-C95F-48A8-B645-C3C16CE6CF88}" destId="{3B4592BF-AAFD-489B-A5CB-02C06A6136FF}" srcOrd="3" destOrd="0" parTransId="{D2A617E7-75D0-4428-83DF-3911A6DDEB5F}" sibTransId="{A8121758-3FA8-4261-9B31-76D92738E385}"/>
    <dgm:cxn modelId="{6DDF68C3-9D6F-4363-9F48-133956FA5DEF}" type="presOf" srcId="{AF7DD625-C95F-48A8-B645-C3C16CE6CF88}" destId="{718C95F2-EC95-447A-9792-2865E8EA5AFB}" srcOrd="0" destOrd="0" presId="urn:microsoft.com/office/officeart/2005/8/layout/cycle3"/>
    <dgm:cxn modelId="{F0E56BC3-B94D-418D-80DE-A9133C9030C3}" srcId="{AF7DD625-C95F-48A8-B645-C3C16CE6CF88}" destId="{2E55130A-D8B9-4148-863B-B548487FACCC}" srcOrd="1" destOrd="0" parTransId="{086A986D-02C8-4CD7-A3FB-E32E787CD34E}" sibTransId="{312F9F60-BEE4-42E0-A7A4-703B5B3D81E6}"/>
    <dgm:cxn modelId="{B91DB107-0560-4E44-9510-7C050A0C86B7}" srcId="{AF7DD625-C95F-48A8-B645-C3C16CE6CF88}" destId="{0BF8C15A-CD27-43A8-9C41-C389A159D3D6}" srcOrd="2" destOrd="0" parTransId="{552C8313-AA1B-4F40-AA20-26C64AEF778A}" sibTransId="{6DC175FD-5F9B-4006-8A80-1B7AC3AC5354}"/>
    <dgm:cxn modelId="{090DD1F0-31C0-4C60-83C7-435CDCD4DFDE}" type="presOf" srcId="{0BF8C15A-CD27-43A8-9C41-C389A159D3D6}" destId="{C08223D0-109F-496F-8967-9BEAAD6572E3}" srcOrd="0" destOrd="0" presId="urn:microsoft.com/office/officeart/2005/8/layout/cycle3"/>
    <dgm:cxn modelId="{37E1B5E1-399F-4B2D-85D1-6DD9CCF575CC}" srcId="{AF7DD625-C95F-48A8-B645-C3C16CE6CF88}" destId="{1ECDD976-9265-4E28-BFC1-89CF6EE3FC21}" srcOrd="4" destOrd="0" parTransId="{4C0C65C6-529B-4AB5-B1BB-B19A77C753E9}" sibTransId="{23B2E5D6-CE54-4A84-A261-D708F3CBCE3C}"/>
    <dgm:cxn modelId="{164D7A5E-FB3E-4AB2-AEAA-8B287F29F002}" type="presOf" srcId="{1ECDD976-9265-4E28-BFC1-89CF6EE3FC21}" destId="{89C7F117-E82A-4F2F-A5BD-A575E43D947F}" srcOrd="0" destOrd="0" presId="urn:microsoft.com/office/officeart/2005/8/layout/cycle3"/>
    <dgm:cxn modelId="{C40A2F0E-35AA-4208-8E97-B6B82E8D3BB1}" type="presOf" srcId="{2E55130A-D8B9-4148-863B-B548487FACCC}" destId="{060CA1BE-7253-4B8A-9C5E-5B98617FCA08}" srcOrd="0" destOrd="0" presId="urn:microsoft.com/office/officeart/2005/8/layout/cycle3"/>
    <dgm:cxn modelId="{8A8130ED-54AD-416C-B2D6-BA7AD0B26BE1}" srcId="{AF7DD625-C95F-48A8-B645-C3C16CE6CF88}" destId="{466749DD-3423-4287-A971-C165072273FE}" srcOrd="0" destOrd="0" parTransId="{D14BA97B-8E01-42A6-885D-CDB342050B38}" sibTransId="{7A613392-A661-465B-A2D2-4CD9EF7CA79D}"/>
    <dgm:cxn modelId="{4D2B44B1-BE8E-41DB-B4C7-C10C68F90698}" type="presOf" srcId="{466749DD-3423-4287-A971-C165072273FE}" destId="{597B986F-03A9-43FF-8567-11FC11D36333}" srcOrd="0" destOrd="0" presId="urn:microsoft.com/office/officeart/2005/8/layout/cycle3"/>
    <dgm:cxn modelId="{90A5E29B-A888-43E9-8B26-2A90F246327A}" type="presOf" srcId="{7A613392-A661-465B-A2D2-4CD9EF7CA79D}" destId="{5347D5FD-DBC0-4972-A602-6A6A60EF1844}" srcOrd="0" destOrd="0" presId="urn:microsoft.com/office/officeart/2005/8/layout/cycle3"/>
    <dgm:cxn modelId="{B1DC5305-6254-4B5A-8241-63C41BDAABD9}" type="presOf" srcId="{3B4592BF-AAFD-489B-A5CB-02C06A6136FF}" destId="{78ACF38B-5806-421B-847A-DB53F381AD29}" srcOrd="0" destOrd="0" presId="urn:microsoft.com/office/officeart/2005/8/layout/cycle3"/>
    <dgm:cxn modelId="{EFDFB56D-3821-4C90-952B-68071E4C06FA}" type="presParOf" srcId="{718C95F2-EC95-447A-9792-2865E8EA5AFB}" destId="{EC966730-8612-4D36-83D5-3E62A87FDC87}" srcOrd="0" destOrd="0" presId="urn:microsoft.com/office/officeart/2005/8/layout/cycle3"/>
    <dgm:cxn modelId="{85F2DDE9-7250-4A47-B072-AEBF0D5EE75C}" type="presParOf" srcId="{EC966730-8612-4D36-83D5-3E62A87FDC87}" destId="{597B986F-03A9-43FF-8567-11FC11D36333}" srcOrd="0" destOrd="0" presId="urn:microsoft.com/office/officeart/2005/8/layout/cycle3"/>
    <dgm:cxn modelId="{5EB8769E-3C65-458F-81EE-DF01876996A7}" type="presParOf" srcId="{EC966730-8612-4D36-83D5-3E62A87FDC87}" destId="{5347D5FD-DBC0-4972-A602-6A6A60EF1844}" srcOrd="1" destOrd="0" presId="urn:microsoft.com/office/officeart/2005/8/layout/cycle3"/>
    <dgm:cxn modelId="{EDD173DC-82CA-4FD2-84A8-6B90305CE771}" type="presParOf" srcId="{EC966730-8612-4D36-83D5-3E62A87FDC87}" destId="{060CA1BE-7253-4B8A-9C5E-5B98617FCA08}" srcOrd="2" destOrd="0" presId="urn:microsoft.com/office/officeart/2005/8/layout/cycle3"/>
    <dgm:cxn modelId="{5196F55C-DD9A-44FB-BB6B-AEC561DF733C}" type="presParOf" srcId="{EC966730-8612-4D36-83D5-3E62A87FDC87}" destId="{C08223D0-109F-496F-8967-9BEAAD6572E3}" srcOrd="3" destOrd="0" presId="urn:microsoft.com/office/officeart/2005/8/layout/cycle3"/>
    <dgm:cxn modelId="{76671FD4-AFDB-4898-8CC9-91C18776C9A0}" type="presParOf" srcId="{EC966730-8612-4D36-83D5-3E62A87FDC87}" destId="{78ACF38B-5806-421B-847A-DB53F381AD29}" srcOrd="4" destOrd="0" presId="urn:microsoft.com/office/officeart/2005/8/layout/cycle3"/>
    <dgm:cxn modelId="{256ED006-42A1-4D5A-90C2-D56BFB96C374}" type="presParOf" srcId="{EC966730-8612-4D36-83D5-3E62A87FDC87}" destId="{89C7F117-E82A-4F2F-A5BD-A575E43D947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DDC8EB-6075-4BD4-9ED8-648534A499FF}" type="doc">
      <dgm:prSet loTypeId="urn:microsoft.com/office/officeart/2005/8/layout/process1" loCatId="process" qsTypeId="urn:microsoft.com/office/officeart/2005/8/quickstyle/simple1" qsCatId="simple" csTypeId="urn:microsoft.com/office/officeart/2005/8/colors/colorful5" csCatId="colorful" phldr="1"/>
      <dgm:spPr/>
    </dgm:pt>
    <dgm:pt modelId="{F33A1D14-0AB6-4160-8388-64A3D0CDF563}">
      <dgm:prSet phldrT="[Texto]"/>
      <dgm:spPr/>
      <dgm:t>
        <a:bodyPr/>
        <a:lstStyle/>
        <a:p>
          <a:r>
            <a:rPr lang="es-ES" dirty="0">
              <a:solidFill>
                <a:srgbClr val="FFFF00"/>
              </a:solidFill>
            </a:rPr>
            <a:t>45 días antes</a:t>
          </a:r>
        </a:p>
      </dgm:t>
    </dgm:pt>
    <dgm:pt modelId="{C5A591FB-ED28-4171-B338-2898F060EAF8}" type="parTrans" cxnId="{4A2D0DFA-18F5-4037-9F90-A4C6BDFF1E0C}">
      <dgm:prSet/>
      <dgm:spPr/>
      <dgm:t>
        <a:bodyPr/>
        <a:lstStyle/>
        <a:p>
          <a:endParaRPr lang="es-ES"/>
        </a:p>
      </dgm:t>
    </dgm:pt>
    <dgm:pt modelId="{4CAD8436-6D66-4294-90E4-26EEE5877599}" type="sibTrans" cxnId="{4A2D0DFA-18F5-4037-9F90-A4C6BDFF1E0C}">
      <dgm:prSet/>
      <dgm:spPr/>
      <dgm:t>
        <a:bodyPr/>
        <a:lstStyle/>
        <a:p>
          <a:endParaRPr lang="es-ES"/>
        </a:p>
      </dgm:t>
    </dgm:pt>
    <dgm:pt modelId="{D0F26DA1-E8D1-4AF8-B320-0DFC2C059862}">
      <dgm:prSet phldrT="[Texto]"/>
      <dgm:spPr/>
      <dgm:t>
        <a:bodyPr/>
        <a:lstStyle/>
        <a:p>
          <a:r>
            <a:rPr lang="es-ES" dirty="0">
              <a:solidFill>
                <a:srgbClr val="FFFF00"/>
              </a:solidFill>
            </a:rPr>
            <a:t>FPP</a:t>
          </a:r>
        </a:p>
      </dgm:t>
    </dgm:pt>
    <dgm:pt modelId="{49ABCD3C-B5DB-4BCD-BEF6-0CE3E77C7DC7}" type="parTrans" cxnId="{A7CD0F85-D1D4-4EC3-869D-42A3175971B6}">
      <dgm:prSet/>
      <dgm:spPr/>
      <dgm:t>
        <a:bodyPr/>
        <a:lstStyle/>
        <a:p>
          <a:endParaRPr lang="es-ES"/>
        </a:p>
      </dgm:t>
    </dgm:pt>
    <dgm:pt modelId="{19F4BCA7-481D-403C-955B-A22AE3A416D6}" type="sibTrans" cxnId="{A7CD0F85-D1D4-4EC3-869D-42A3175971B6}">
      <dgm:prSet/>
      <dgm:spPr/>
      <dgm:t>
        <a:bodyPr/>
        <a:lstStyle/>
        <a:p>
          <a:endParaRPr lang="es-ES"/>
        </a:p>
      </dgm:t>
    </dgm:pt>
    <dgm:pt modelId="{67B63D7C-1BB1-471F-9A75-A4938DC64FF9}">
      <dgm:prSet phldrT="[Texto]"/>
      <dgm:spPr/>
      <dgm:t>
        <a:bodyPr/>
        <a:lstStyle/>
        <a:p>
          <a:r>
            <a:rPr lang="es-ES" dirty="0">
              <a:solidFill>
                <a:srgbClr val="FFFF00"/>
              </a:solidFill>
            </a:rPr>
            <a:t>45 días después</a:t>
          </a:r>
        </a:p>
      </dgm:t>
    </dgm:pt>
    <dgm:pt modelId="{0814B081-6C97-4FDD-BE51-3351EDB2199D}" type="parTrans" cxnId="{DCA4052F-58AC-41A9-8B29-19FE76D3DD21}">
      <dgm:prSet/>
      <dgm:spPr/>
      <dgm:t>
        <a:bodyPr/>
        <a:lstStyle/>
        <a:p>
          <a:endParaRPr lang="es-ES"/>
        </a:p>
      </dgm:t>
    </dgm:pt>
    <dgm:pt modelId="{A0299862-2BDE-4A3A-905C-B7F08D087DAA}" type="sibTrans" cxnId="{DCA4052F-58AC-41A9-8B29-19FE76D3DD21}">
      <dgm:prSet/>
      <dgm:spPr/>
      <dgm:t>
        <a:bodyPr/>
        <a:lstStyle/>
        <a:p>
          <a:endParaRPr lang="es-ES"/>
        </a:p>
      </dgm:t>
    </dgm:pt>
    <dgm:pt modelId="{3CDADE2F-E862-4400-8723-45EB984C1479}" type="pres">
      <dgm:prSet presAssocID="{02DDC8EB-6075-4BD4-9ED8-648534A499FF}" presName="Name0" presStyleCnt="0">
        <dgm:presLayoutVars>
          <dgm:dir/>
          <dgm:resizeHandles val="exact"/>
        </dgm:presLayoutVars>
      </dgm:prSet>
      <dgm:spPr/>
    </dgm:pt>
    <dgm:pt modelId="{E4D2F977-30D1-466A-9F8B-A69DE6FC95E3}" type="pres">
      <dgm:prSet presAssocID="{F33A1D14-0AB6-4160-8388-64A3D0CDF563}" presName="node" presStyleLbl="node1" presStyleIdx="0" presStyleCnt="3">
        <dgm:presLayoutVars>
          <dgm:bulletEnabled val="1"/>
        </dgm:presLayoutVars>
      </dgm:prSet>
      <dgm:spPr/>
      <dgm:t>
        <a:bodyPr/>
        <a:lstStyle/>
        <a:p>
          <a:endParaRPr lang="es-ES"/>
        </a:p>
      </dgm:t>
    </dgm:pt>
    <dgm:pt modelId="{56B9DAEA-10D3-4D82-AFC6-E2890FEAD7FD}" type="pres">
      <dgm:prSet presAssocID="{4CAD8436-6D66-4294-90E4-26EEE5877599}" presName="sibTrans" presStyleLbl="sibTrans2D1" presStyleIdx="0" presStyleCnt="2"/>
      <dgm:spPr/>
      <dgm:t>
        <a:bodyPr/>
        <a:lstStyle/>
        <a:p>
          <a:endParaRPr lang="es-ES"/>
        </a:p>
      </dgm:t>
    </dgm:pt>
    <dgm:pt modelId="{A3BE2550-D84F-4319-851C-F4BAB84508FA}" type="pres">
      <dgm:prSet presAssocID="{4CAD8436-6D66-4294-90E4-26EEE5877599}" presName="connectorText" presStyleLbl="sibTrans2D1" presStyleIdx="0" presStyleCnt="2"/>
      <dgm:spPr/>
      <dgm:t>
        <a:bodyPr/>
        <a:lstStyle/>
        <a:p>
          <a:endParaRPr lang="es-ES"/>
        </a:p>
      </dgm:t>
    </dgm:pt>
    <dgm:pt modelId="{FA3F596A-C7C5-4B69-BDFA-39541422F8FE}" type="pres">
      <dgm:prSet presAssocID="{D0F26DA1-E8D1-4AF8-B320-0DFC2C059862}" presName="node" presStyleLbl="node1" presStyleIdx="1" presStyleCnt="3">
        <dgm:presLayoutVars>
          <dgm:bulletEnabled val="1"/>
        </dgm:presLayoutVars>
      </dgm:prSet>
      <dgm:spPr/>
      <dgm:t>
        <a:bodyPr/>
        <a:lstStyle/>
        <a:p>
          <a:endParaRPr lang="es-ES"/>
        </a:p>
      </dgm:t>
    </dgm:pt>
    <dgm:pt modelId="{E84C7FC0-5D1B-4825-A4A4-19027D68DCA5}" type="pres">
      <dgm:prSet presAssocID="{19F4BCA7-481D-403C-955B-A22AE3A416D6}" presName="sibTrans" presStyleLbl="sibTrans2D1" presStyleIdx="1" presStyleCnt="2"/>
      <dgm:spPr/>
      <dgm:t>
        <a:bodyPr/>
        <a:lstStyle/>
        <a:p>
          <a:endParaRPr lang="es-ES"/>
        </a:p>
      </dgm:t>
    </dgm:pt>
    <dgm:pt modelId="{51E46B07-B1E0-4425-95C6-234C4E428130}" type="pres">
      <dgm:prSet presAssocID="{19F4BCA7-481D-403C-955B-A22AE3A416D6}" presName="connectorText" presStyleLbl="sibTrans2D1" presStyleIdx="1" presStyleCnt="2"/>
      <dgm:spPr/>
      <dgm:t>
        <a:bodyPr/>
        <a:lstStyle/>
        <a:p>
          <a:endParaRPr lang="es-ES"/>
        </a:p>
      </dgm:t>
    </dgm:pt>
    <dgm:pt modelId="{E94E4B40-09AE-4700-9046-A776540C3ED3}" type="pres">
      <dgm:prSet presAssocID="{67B63D7C-1BB1-471F-9A75-A4938DC64FF9}" presName="node" presStyleLbl="node1" presStyleIdx="2" presStyleCnt="3">
        <dgm:presLayoutVars>
          <dgm:bulletEnabled val="1"/>
        </dgm:presLayoutVars>
      </dgm:prSet>
      <dgm:spPr/>
      <dgm:t>
        <a:bodyPr/>
        <a:lstStyle/>
        <a:p>
          <a:endParaRPr lang="es-ES"/>
        </a:p>
      </dgm:t>
    </dgm:pt>
  </dgm:ptLst>
  <dgm:cxnLst>
    <dgm:cxn modelId="{6D34B1BD-975D-4E19-8CF2-6F30912C93ED}" type="presOf" srcId="{4CAD8436-6D66-4294-90E4-26EEE5877599}" destId="{56B9DAEA-10D3-4D82-AFC6-E2890FEAD7FD}" srcOrd="0" destOrd="0" presId="urn:microsoft.com/office/officeart/2005/8/layout/process1"/>
    <dgm:cxn modelId="{4A2D0DFA-18F5-4037-9F90-A4C6BDFF1E0C}" srcId="{02DDC8EB-6075-4BD4-9ED8-648534A499FF}" destId="{F33A1D14-0AB6-4160-8388-64A3D0CDF563}" srcOrd="0" destOrd="0" parTransId="{C5A591FB-ED28-4171-B338-2898F060EAF8}" sibTransId="{4CAD8436-6D66-4294-90E4-26EEE5877599}"/>
    <dgm:cxn modelId="{A85D0D50-204A-40E7-808E-02374619B57F}" type="presOf" srcId="{02DDC8EB-6075-4BD4-9ED8-648534A499FF}" destId="{3CDADE2F-E862-4400-8723-45EB984C1479}" srcOrd="0" destOrd="0" presId="urn:microsoft.com/office/officeart/2005/8/layout/process1"/>
    <dgm:cxn modelId="{B63CE366-1022-4BD4-8B20-86C64D8ACA55}" type="presOf" srcId="{4CAD8436-6D66-4294-90E4-26EEE5877599}" destId="{A3BE2550-D84F-4319-851C-F4BAB84508FA}" srcOrd="1" destOrd="0" presId="urn:microsoft.com/office/officeart/2005/8/layout/process1"/>
    <dgm:cxn modelId="{C7E77B4A-FCCC-471C-B458-1F2CF209A732}" type="presOf" srcId="{19F4BCA7-481D-403C-955B-A22AE3A416D6}" destId="{51E46B07-B1E0-4425-95C6-234C4E428130}" srcOrd="1" destOrd="0" presId="urn:microsoft.com/office/officeart/2005/8/layout/process1"/>
    <dgm:cxn modelId="{B5722C06-2567-476D-89DA-E5003CF5FB3C}" type="presOf" srcId="{67B63D7C-1BB1-471F-9A75-A4938DC64FF9}" destId="{E94E4B40-09AE-4700-9046-A776540C3ED3}" srcOrd="0" destOrd="0" presId="urn:microsoft.com/office/officeart/2005/8/layout/process1"/>
    <dgm:cxn modelId="{DCA4052F-58AC-41A9-8B29-19FE76D3DD21}" srcId="{02DDC8EB-6075-4BD4-9ED8-648534A499FF}" destId="{67B63D7C-1BB1-471F-9A75-A4938DC64FF9}" srcOrd="2" destOrd="0" parTransId="{0814B081-6C97-4FDD-BE51-3351EDB2199D}" sibTransId="{A0299862-2BDE-4A3A-905C-B7F08D087DAA}"/>
    <dgm:cxn modelId="{A7CD0F85-D1D4-4EC3-869D-42A3175971B6}" srcId="{02DDC8EB-6075-4BD4-9ED8-648534A499FF}" destId="{D0F26DA1-E8D1-4AF8-B320-0DFC2C059862}" srcOrd="1" destOrd="0" parTransId="{49ABCD3C-B5DB-4BCD-BEF6-0CE3E77C7DC7}" sibTransId="{19F4BCA7-481D-403C-955B-A22AE3A416D6}"/>
    <dgm:cxn modelId="{F619169F-C99D-4CF1-86B7-B23D4E72649A}" type="presOf" srcId="{19F4BCA7-481D-403C-955B-A22AE3A416D6}" destId="{E84C7FC0-5D1B-4825-A4A4-19027D68DCA5}" srcOrd="0" destOrd="0" presId="urn:microsoft.com/office/officeart/2005/8/layout/process1"/>
    <dgm:cxn modelId="{969C8229-C173-468E-86B7-288B03408F4C}" type="presOf" srcId="{F33A1D14-0AB6-4160-8388-64A3D0CDF563}" destId="{E4D2F977-30D1-466A-9F8B-A69DE6FC95E3}" srcOrd="0" destOrd="0" presId="urn:microsoft.com/office/officeart/2005/8/layout/process1"/>
    <dgm:cxn modelId="{3E8E9BBC-39C4-4FF5-9677-913930330858}" type="presOf" srcId="{D0F26DA1-E8D1-4AF8-B320-0DFC2C059862}" destId="{FA3F596A-C7C5-4B69-BDFA-39541422F8FE}" srcOrd="0" destOrd="0" presId="urn:microsoft.com/office/officeart/2005/8/layout/process1"/>
    <dgm:cxn modelId="{410E6F32-7A99-461D-A975-918D2AB32D43}" type="presParOf" srcId="{3CDADE2F-E862-4400-8723-45EB984C1479}" destId="{E4D2F977-30D1-466A-9F8B-A69DE6FC95E3}" srcOrd="0" destOrd="0" presId="urn:microsoft.com/office/officeart/2005/8/layout/process1"/>
    <dgm:cxn modelId="{5FBF97C6-4168-4EDD-BA9C-F83CFC8AA88D}" type="presParOf" srcId="{3CDADE2F-E862-4400-8723-45EB984C1479}" destId="{56B9DAEA-10D3-4D82-AFC6-E2890FEAD7FD}" srcOrd="1" destOrd="0" presId="urn:microsoft.com/office/officeart/2005/8/layout/process1"/>
    <dgm:cxn modelId="{4E9933BD-4613-44C5-A8DF-3EBC9FA32BC2}" type="presParOf" srcId="{56B9DAEA-10D3-4D82-AFC6-E2890FEAD7FD}" destId="{A3BE2550-D84F-4319-851C-F4BAB84508FA}" srcOrd="0" destOrd="0" presId="urn:microsoft.com/office/officeart/2005/8/layout/process1"/>
    <dgm:cxn modelId="{215C16AD-21C4-45B9-8CBC-25E560277E1E}" type="presParOf" srcId="{3CDADE2F-E862-4400-8723-45EB984C1479}" destId="{FA3F596A-C7C5-4B69-BDFA-39541422F8FE}" srcOrd="2" destOrd="0" presId="urn:microsoft.com/office/officeart/2005/8/layout/process1"/>
    <dgm:cxn modelId="{6EC020B4-5B34-42FE-9A82-B2FCC5FA278F}" type="presParOf" srcId="{3CDADE2F-E862-4400-8723-45EB984C1479}" destId="{E84C7FC0-5D1B-4825-A4A4-19027D68DCA5}" srcOrd="3" destOrd="0" presId="urn:microsoft.com/office/officeart/2005/8/layout/process1"/>
    <dgm:cxn modelId="{A76869D9-4055-471F-A92A-0BF2D456C59B}" type="presParOf" srcId="{E84C7FC0-5D1B-4825-A4A4-19027D68DCA5}" destId="{51E46B07-B1E0-4425-95C6-234C4E428130}" srcOrd="0" destOrd="0" presId="urn:microsoft.com/office/officeart/2005/8/layout/process1"/>
    <dgm:cxn modelId="{DC1CD29B-3648-4CD7-BC8A-E04CB39109E8}" type="presParOf" srcId="{3CDADE2F-E862-4400-8723-45EB984C1479}" destId="{E94E4B40-09AE-4700-9046-A776540C3ED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526A07-381B-4CDB-B7CB-B37868E653BC}" type="doc">
      <dgm:prSet loTypeId="urn:microsoft.com/office/officeart/2005/8/layout/process1" loCatId="process" qsTypeId="urn:microsoft.com/office/officeart/2005/8/quickstyle/simple1" qsCatId="simple" csTypeId="urn:microsoft.com/office/officeart/2005/8/colors/colorful5" csCatId="colorful" phldr="1"/>
      <dgm:spPr/>
    </dgm:pt>
    <dgm:pt modelId="{02FA5607-4FAF-448A-BA1E-597558271730}">
      <dgm:prSet phldrT="[Texto]"/>
      <dgm:spPr/>
      <dgm:t>
        <a:bodyPr/>
        <a:lstStyle/>
        <a:p>
          <a:r>
            <a:rPr lang="es-ES" dirty="0">
              <a:solidFill>
                <a:srgbClr val="FFFF00"/>
              </a:solidFill>
            </a:rPr>
            <a:t>30 días antes</a:t>
          </a:r>
        </a:p>
      </dgm:t>
    </dgm:pt>
    <dgm:pt modelId="{E881572C-DC3E-4C29-B3B5-C7C000E588E2}" type="parTrans" cxnId="{32CE80FA-5CF0-4C5F-ADAA-E72316BB36AF}">
      <dgm:prSet/>
      <dgm:spPr/>
      <dgm:t>
        <a:bodyPr/>
        <a:lstStyle/>
        <a:p>
          <a:endParaRPr lang="es-ES"/>
        </a:p>
      </dgm:t>
    </dgm:pt>
    <dgm:pt modelId="{9E6A3488-0CB2-436C-8BEF-8C92FB3A4197}" type="sibTrans" cxnId="{32CE80FA-5CF0-4C5F-ADAA-E72316BB36AF}">
      <dgm:prSet/>
      <dgm:spPr/>
      <dgm:t>
        <a:bodyPr/>
        <a:lstStyle/>
        <a:p>
          <a:endParaRPr lang="es-ES"/>
        </a:p>
      </dgm:t>
    </dgm:pt>
    <dgm:pt modelId="{B33B1B7F-E771-4F1F-B978-43ADB342D10B}">
      <dgm:prSet phldrT="[Texto]"/>
      <dgm:spPr/>
      <dgm:t>
        <a:bodyPr/>
        <a:lstStyle/>
        <a:p>
          <a:r>
            <a:rPr lang="es-ES" dirty="0">
              <a:solidFill>
                <a:srgbClr val="FFFF00"/>
              </a:solidFill>
            </a:rPr>
            <a:t>FPP</a:t>
          </a:r>
        </a:p>
      </dgm:t>
    </dgm:pt>
    <dgm:pt modelId="{4807B474-5D53-4892-AE93-582851134027}" type="parTrans" cxnId="{F9ABD151-D517-4D2F-908E-964775E5496B}">
      <dgm:prSet/>
      <dgm:spPr/>
      <dgm:t>
        <a:bodyPr/>
        <a:lstStyle/>
        <a:p>
          <a:endParaRPr lang="es-ES"/>
        </a:p>
      </dgm:t>
    </dgm:pt>
    <dgm:pt modelId="{15AD7D06-AC1E-496F-8308-66E086CE2A34}" type="sibTrans" cxnId="{F9ABD151-D517-4D2F-908E-964775E5496B}">
      <dgm:prSet/>
      <dgm:spPr/>
      <dgm:t>
        <a:bodyPr/>
        <a:lstStyle/>
        <a:p>
          <a:endParaRPr lang="es-ES"/>
        </a:p>
      </dgm:t>
    </dgm:pt>
    <dgm:pt modelId="{A98A63B7-1C93-4572-A036-AA8150022F78}">
      <dgm:prSet phldrT="[Texto]"/>
      <dgm:spPr/>
      <dgm:t>
        <a:bodyPr/>
        <a:lstStyle/>
        <a:p>
          <a:r>
            <a:rPr lang="es-ES" dirty="0">
              <a:solidFill>
                <a:srgbClr val="FFFF00"/>
              </a:solidFill>
            </a:rPr>
            <a:t>60 días después</a:t>
          </a:r>
        </a:p>
      </dgm:t>
    </dgm:pt>
    <dgm:pt modelId="{78C97D48-D552-42DA-9C08-06D3597AA727}" type="parTrans" cxnId="{CA945C2A-930D-40AF-B399-A6160B279E5D}">
      <dgm:prSet/>
      <dgm:spPr/>
      <dgm:t>
        <a:bodyPr/>
        <a:lstStyle/>
        <a:p>
          <a:endParaRPr lang="es-ES"/>
        </a:p>
      </dgm:t>
    </dgm:pt>
    <dgm:pt modelId="{665769D4-402E-4264-9340-17D950FC5C9D}" type="sibTrans" cxnId="{CA945C2A-930D-40AF-B399-A6160B279E5D}">
      <dgm:prSet/>
      <dgm:spPr/>
      <dgm:t>
        <a:bodyPr/>
        <a:lstStyle/>
        <a:p>
          <a:endParaRPr lang="es-ES"/>
        </a:p>
      </dgm:t>
    </dgm:pt>
    <dgm:pt modelId="{80401DDB-7307-445D-920C-4B720137E9A5}" type="pres">
      <dgm:prSet presAssocID="{06526A07-381B-4CDB-B7CB-B37868E653BC}" presName="Name0" presStyleCnt="0">
        <dgm:presLayoutVars>
          <dgm:dir/>
          <dgm:resizeHandles val="exact"/>
        </dgm:presLayoutVars>
      </dgm:prSet>
      <dgm:spPr/>
    </dgm:pt>
    <dgm:pt modelId="{30C1C3FE-AAB9-4B4F-953B-D0B799E45281}" type="pres">
      <dgm:prSet presAssocID="{02FA5607-4FAF-448A-BA1E-597558271730}" presName="node" presStyleLbl="node1" presStyleIdx="0" presStyleCnt="3">
        <dgm:presLayoutVars>
          <dgm:bulletEnabled val="1"/>
        </dgm:presLayoutVars>
      </dgm:prSet>
      <dgm:spPr/>
      <dgm:t>
        <a:bodyPr/>
        <a:lstStyle/>
        <a:p>
          <a:endParaRPr lang="es-ES"/>
        </a:p>
      </dgm:t>
    </dgm:pt>
    <dgm:pt modelId="{958379E5-BA75-420D-88EB-3B7AA2128346}" type="pres">
      <dgm:prSet presAssocID="{9E6A3488-0CB2-436C-8BEF-8C92FB3A4197}" presName="sibTrans" presStyleLbl="sibTrans2D1" presStyleIdx="0" presStyleCnt="2"/>
      <dgm:spPr/>
      <dgm:t>
        <a:bodyPr/>
        <a:lstStyle/>
        <a:p>
          <a:endParaRPr lang="es-ES"/>
        </a:p>
      </dgm:t>
    </dgm:pt>
    <dgm:pt modelId="{E3435223-6BFA-4FD0-84BF-9118B17F1B19}" type="pres">
      <dgm:prSet presAssocID="{9E6A3488-0CB2-436C-8BEF-8C92FB3A4197}" presName="connectorText" presStyleLbl="sibTrans2D1" presStyleIdx="0" presStyleCnt="2"/>
      <dgm:spPr/>
      <dgm:t>
        <a:bodyPr/>
        <a:lstStyle/>
        <a:p>
          <a:endParaRPr lang="es-ES"/>
        </a:p>
      </dgm:t>
    </dgm:pt>
    <dgm:pt modelId="{B1FCA3BE-D255-4E63-B605-89641ADB61F3}" type="pres">
      <dgm:prSet presAssocID="{B33B1B7F-E771-4F1F-B978-43ADB342D10B}" presName="node" presStyleLbl="node1" presStyleIdx="1" presStyleCnt="3">
        <dgm:presLayoutVars>
          <dgm:bulletEnabled val="1"/>
        </dgm:presLayoutVars>
      </dgm:prSet>
      <dgm:spPr/>
      <dgm:t>
        <a:bodyPr/>
        <a:lstStyle/>
        <a:p>
          <a:endParaRPr lang="es-ES"/>
        </a:p>
      </dgm:t>
    </dgm:pt>
    <dgm:pt modelId="{D68F100F-0C7A-453B-8147-D9EF0B540A44}" type="pres">
      <dgm:prSet presAssocID="{15AD7D06-AC1E-496F-8308-66E086CE2A34}" presName="sibTrans" presStyleLbl="sibTrans2D1" presStyleIdx="1" presStyleCnt="2"/>
      <dgm:spPr/>
      <dgm:t>
        <a:bodyPr/>
        <a:lstStyle/>
        <a:p>
          <a:endParaRPr lang="es-ES"/>
        </a:p>
      </dgm:t>
    </dgm:pt>
    <dgm:pt modelId="{EC276319-E36B-4C5E-B550-C28A9AB7FDE4}" type="pres">
      <dgm:prSet presAssocID="{15AD7D06-AC1E-496F-8308-66E086CE2A34}" presName="connectorText" presStyleLbl="sibTrans2D1" presStyleIdx="1" presStyleCnt="2"/>
      <dgm:spPr/>
      <dgm:t>
        <a:bodyPr/>
        <a:lstStyle/>
        <a:p>
          <a:endParaRPr lang="es-ES"/>
        </a:p>
      </dgm:t>
    </dgm:pt>
    <dgm:pt modelId="{3DCD45EA-DCAB-4409-B322-DDEA2D58D366}" type="pres">
      <dgm:prSet presAssocID="{A98A63B7-1C93-4572-A036-AA8150022F78}" presName="node" presStyleLbl="node1" presStyleIdx="2" presStyleCnt="3">
        <dgm:presLayoutVars>
          <dgm:bulletEnabled val="1"/>
        </dgm:presLayoutVars>
      </dgm:prSet>
      <dgm:spPr/>
      <dgm:t>
        <a:bodyPr/>
        <a:lstStyle/>
        <a:p>
          <a:endParaRPr lang="es-ES"/>
        </a:p>
      </dgm:t>
    </dgm:pt>
  </dgm:ptLst>
  <dgm:cxnLst>
    <dgm:cxn modelId="{8D87FA13-214A-42F2-9283-33E48474795E}" type="presOf" srcId="{9E6A3488-0CB2-436C-8BEF-8C92FB3A4197}" destId="{958379E5-BA75-420D-88EB-3B7AA2128346}" srcOrd="0" destOrd="0" presId="urn:microsoft.com/office/officeart/2005/8/layout/process1"/>
    <dgm:cxn modelId="{61C04C54-0144-419B-850C-ED93317D6E65}" type="presOf" srcId="{06526A07-381B-4CDB-B7CB-B37868E653BC}" destId="{80401DDB-7307-445D-920C-4B720137E9A5}" srcOrd="0" destOrd="0" presId="urn:microsoft.com/office/officeart/2005/8/layout/process1"/>
    <dgm:cxn modelId="{346464D9-59CC-47BA-BD44-D111F50A44AA}" type="presOf" srcId="{15AD7D06-AC1E-496F-8308-66E086CE2A34}" destId="{EC276319-E36B-4C5E-B550-C28A9AB7FDE4}" srcOrd="1" destOrd="0" presId="urn:microsoft.com/office/officeart/2005/8/layout/process1"/>
    <dgm:cxn modelId="{1A2750DB-6B82-4F57-9EA9-B155E174E7F6}" type="presOf" srcId="{9E6A3488-0CB2-436C-8BEF-8C92FB3A4197}" destId="{E3435223-6BFA-4FD0-84BF-9118B17F1B19}" srcOrd="1" destOrd="0" presId="urn:microsoft.com/office/officeart/2005/8/layout/process1"/>
    <dgm:cxn modelId="{4C7BE235-138C-4A46-8A9C-8FFED33E3230}" type="presOf" srcId="{02FA5607-4FAF-448A-BA1E-597558271730}" destId="{30C1C3FE-AAB9-4B4F-953B-D0B799E45281}" srcOrd="0" destOrd="0" presId="urn:microsoft.com/office/officeart/2005/8/layout/process1"/>
    <dgm:cxn modelId="{253272D5-015A-44B7-95FF-7B28F7FB8B45}" type="presOf" srcId="{15AD7D06-AC1E-496F-8308-66E086CE2A34}" destId="{D68F100F-0C7A-453B-8147-D9EF0B540A44}" srcOrd="0" destOrd="0" presId="urn:microsoft.com/office/officeart/2005/8/layout/process1"/>
    <dgm:cxn modelId="{AA05EA23-89BC-44C8-8CD1-59710AE3E68A}" type="presOf" srcId="{A98A63B7-1C93-4572-A036-AA8150022F78}" destId="{3DCD45EA-DCAB-4409-B322-DDEA2D58D366}" srcOrd="0" destOrd="0" presId="urn:microsoft.com/office/officeart/2005/8/layout/process1"/>
    <dgm:cxn modelId="{CA945C2A-930D-40AF-B399-A6160B279E5D}" srcId="{06526A07-381B-4CDB-B7CB-B37868E653BC}" destId="{A98A63B7-1C93-4572-A036-AA8150022F78}" srcOrd="2" destOrd="0" parTransId="{78C97D48-D552-42DA-9C08-06D3597AA727}" sibTransId="{665769D4-402E-4264-9340-17D950FC5C9D}"/>
    <dgm:cxn modelId="{32CE80FA-5CF0-4C5F-ADAA-E72316BB36AF}" srcId="{06526A07-381B-4CDB-B7CB-B37868E653BC}" destId="{02FA5607-4FAF-448A-BA1E-597558271730}" srcOrd="0" destOrd="0" parTransId="{E881572C-DC3E-4C29-B3B5-C7C000E588E2}" sibTransId="{9E6A3488-0CB2-436C-8BEF-8C92FB3A4197}"/>
    <dgm:cxn modelId="{9043BBC7-B9DA-4A7A-A8F8-B07D881E60C5}" type="presOf" srcId="{B33B1B7F-E771-4F1F-B978-43ADB342D10B}" destId="{B1FCA3BE-D255-4E63-B605-89641ADB61F3}" srcOrd="0" destOrd="0" presId="urn:microsoft.com/office/officeart/2005/8/layout/process1"/>
    <dgm:cxn modelId="{F9ABD151-D517-4D2F-908E-964775E5496B}" srcId="{06526A07-381B-4CDB-B7CB-B37868E653BC}" destId="{B33B1B7F-E771-4F1F-B978-43ADB342D10B}" srcOrd="1" destOrd="0" parTransId="{4807B474-5D53-4892-AE93-582851134027}" sibTransId="{15AD7D06-AC1E-496F-8308-66E086CE2A34}"/>
    <dgm:cxn modelId="{EDE6A8CC-90D1-4AF4-A52A-E367C2699916}" type="presParOf" srcId="{80401DDB-7307-445D-920C-4B720137E9A5}" destId="{30C1C3FE-AAB9-4B4F-953B-D0B799E45281}" srcOrd="0" destOrd="0" presId="urn:microsoft.com/office/officeart/2005/8/layout/process1"/>
    <dgm:cxn modelId="{DDC20B58-C222-43F4-B732-B4F8F4BF71ED}" type="presParOf" srcId="{80401DDB-7307-445D-920C-4B720137E9A5}" destId="{958379E5-BA75-420D-88EB-3B7AA2128346}" srcOrd="1" destOrd="0" presId="urn:microsoft.com/office/officeart/2005/8/layout/process1"/>
    <dgm:cxn modelId="{C89F69A5-5E93-4D9A-A1BF-EECFD4EBA97F}" type="presParOf" srcId="{958379E5-BA75-420D-88EB-3B7AA2128346}" destId="{E3435223-6BFA-4FD0-84BF-9118B17F1B19}" srcOrd="0" destOrd="0" presId="urn:microsoft.com/office/officeart/2005/8/layout/process1"/>
    <dgm:cxn modelId="{39918D11-A3B5-48B1-9614-6D69661C2F00}" type="presParOf" srcId="{80401DDB-7307-445D-920C-4B720137E9A5}" destId="{B1FCA3BE-D255-4E63-B605-89641ADB61F3}" srcOrd="2" destOrd="0" presId="urn:microsoft.com/office/officeart/2005/8/layout/process1"/>
    <dgm:cxn modelId="{793CCCE3-435D-47BD-AB41-CF7304296507}" type="presParOf" srcId="{80401DDB-7307-445D-920C-4B720137E9A5}" destId="{D68F100F-0C7A-453B-8147-D9EF0B540A44}" srcOrd="3" destOrd="0" presId="urn:microsoft.com/office/officeart/2005/8/layout/process1"/>
    <dgm:cxn modelId="{A2D83320-4099-405C-A125-4DF2BB4955F0}" type="presParOf" srcId="{D68F100F-0C7A-453B-8147-D9EF0B540A44}" destId="{EC276319-E36B-4C5E-B550-C28A9AB7FDE4}" srcOrd="0" destOrd="0" presId="urn:microsoft.com/office/officeart/2005/8/layout/process1"/>
    <dgm:cxn modelId="{177EF4B8-014E-41A8-B5FC-F77DF03CCBA6}" type="presParOf" srcId="{80401DDB-7307-445D-920C-4B720137E9A5}" destId="{3DCD45EA-DCAB-4409-B322-DDEA2D58D3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2D8DB8-1751-4553-B759-887796E98B62}" type="doc">
      <dgm:prSet loTypeId="urn:microsoft.com/office/officeart/2005/8/layout/process1" loCatId="process" qsTypeId="urn:microsoft.com/office/officeart/2005/8/quickstyle/simple1" qsCatId="simple" csTypeId="urn:microsoft.com/office/officeart/2005/8/colors/colorful5" csCatId="colorful" phldr="1"/>
      <dgm:spPr/>
    </dgm:pt>
    <dgm:pt modelId="{2C3CD647-F9D7-4C39-8B91-AB519FB16458}">
      <dgm:prSet phldrT="[Texto]"/>
      <dgm:spPr/>
      <dgm:t>
        <a:bodyPr/>
        <a:lstStyle/>
        <a:p>
          <a:r>
            <a:rPr lang="es-ES" dirty="0">
              <a:solidFill>
                <a:srgbClr val="FFFF00"/>
              </a:solidFill>
            </a:rPr>
            <a:t>Parto prematuro</a:t>
          </a:r>
        </a:p>
      </dgm:t>
    </dgm:pt>
    <dgm:pt modelId="{E7FB2A37-FDFC-47A6-B5A1-28BD38896E1E}" type="parTrans" cxnId="{AC9B0BD2-30AA-416E-9E86-18326E9B3601}">
      <dgm:prSet/>
      <dgm:spPr/>
      <dgm:t>
        <a:bodyPr/>
        <a:lstStyle/>
        <a:p>
          <a:endParaRPr lang="es-ES"/>
        </a:p>
      </dgm:t>
    </dgm:pt>
    <dgm:pt modelId="{9E2B72F1-9CCD-4A27-9D85-162F5B9AF9AA}" type="sibTrans" cxnId="{AC9B0BD2-30AA-416E-9E86-18326E9B3601}">
      <dgm:prSet/>
      <dgm:spPr/>
      <dgm:t>
        <a:bodyPr/>
        <a:lstStyle/>
        <a:p>
          <a:endParaRPr lang="es-ES"/>
        </a:p>
      </dgm:t>
    </dgm:pt>
    <dgm:pt modelId="{AF311B4A-1639-47DB-B02A-AAB5CFE92D22}">
      <dgm:prSet phldrT="[Texto]"/>
      <dgm:spPr/>
      <dgm:t>
        <a:bodyPr/>
        <a:lstStyle/>
        <a:p>
          <a:r>
            <a:rPr lang="es-ES" dirty="0">
              <a:solidFill>
                <a:srgbClr val="FFFF00"/>
              </a:solidFill>
            </a:rPr>
            <a:t>FP</a:t>
          </a:r>
        </a:p>
      </dgm:t>
    </dgm:pt>
    <dgm:pt modelId="{4B716D0D-F59B-4458-85EA-D549487F4A3B}" type="parTrans" cxnId="{F8453EDC-6FC0-4735-BAEF-38C4E098515C}">
      <dgm:prSet/>
      <dgm:spPr/>
      <dgm:t>
        <a:bodyPr/>
        <a:lstStyle/>
        <a:p>
          <a:endParaRPr lang="es-ES"/>
        </a:p>
      </dgm:t>
    </dgm:pt>
    <dgm:pt modelId="{64538154-293F-467D-896B-C82DC50F38BC}" type="sibTrans" cxnId="{F8453EDC-6FC0-4735-BAEF-38C4E098515C}">
      <dgm:prSet/>
      <dgm:spPr/>
      <dgm:t>
        <a:bodyPr/>
        <a:lstStyle/>
        <a:p>
          <a:endParaRPr lang="es-ES"/>
        </a:p>
      </dgm:t>
    </dgm:pt>
    <dgm:pt modelId="{9B44B52F-6B33-4729-8115-05FD9EBEBB86}">
      <dgm:prSet phldrT="[Texto]"/>
      <dgm:spPr/>
      <dgm:t>
        <a:bodyPr/>
        <a:lstStyle/>
        <a:p>
          <a:r>
            <a:rPr lang="es-ES" dirty="0">
              <a:solidFill>
                <a:srgbClr val="FFFF00"/>
              </a:solidFill>
            </a:rPr>
            <a:t>90 días post parto</a:t>
          </a:r>
        </a:p>
      </dgm:t>
    </dgm:pt>
    <dgm:pt modelId="{C384092F-460E-4CBB-9077-50C4C15CCAB8}" type="parTrans" cxnId="{42F9C2B5-4E22-4D66-AD27-1803535151AD}">
      <dgm:prSet/>
      <dgm:spPr/>
      <dgm:t>
        <a:bodyPr/>
        <a:lstStyle/>
        <a:p>
          <a:endParaRPr lang="es-ES"/>
        </a:p>
      </dgm:t>
    </dgm:pt>
    <dgm:pt modelId="{BE542E21-719F-4C55-8397-CDAA7947DE91}" type="sibTrans" cxnId="{42F9C2B5-4E22-4D66-AD27-1803535151AD}">
      <dgm:prSet/>
      <dgm:spPr/>
      <dgm:t>
        <a:bodyPr/>
        <a:lstStyle/>
        <a:p>
          <a:endParaRPr lang="es-ES"/>
        </a:p>
      </dgm:t>
    </dgm:pt>
    <dgm:pt modelId="{ABCA7B12-FB2F-4536-AC8A-284208D56CF9}" type="pres">
      <dgm:prSet presAssocID="{312D8DB8-1751-4553-B759-887796E98B62}" presName="Name0" presStyleCnt="0">
        <dgm:presLayoutVars>
          <dgm:dir/>
          <dgm:resizeHandles val="exact"/>
        </dgm:presLayoutVars>
      </dgm:prSet>
      <dgm:spPr/>
    </dgm:pt>
    <dgm:pt modelId="{A65861CD-C9EA-49E3-B6F5-AF7D678E19F9}" type="pres">
      <dgm:prSet presAssocID="{2C3CD647-F9D7-4C39-8B91-AB519FB16458}" presName="node" presStyleLbl="node1" presStyleIdx="0" presStyleCnt="3">
        <dgm:presLayoutVars>
          <dgm:bulletEnabled val="1"/>
        </dgm:presLayoutVars>
      </dgm:prSet>
      <dgm:spPr/>
      <dgm:t>
        <a:bodyPr/>
        <a:lstStyle/>
        <a:p>
          <a:endParaRPr lang="es-ES"/>
        </a:p>
      </dgm:t>
    </dgm:pt>
    <dgm:pt modelId="{B7A87FD4-C987-49C1-A3F6-83DAAE373590}" type="pres">
      <dgm:prSet presAssocID="{9E2B72F1-9CCD-4A27-9D85-162F5B9AF9AA}" presName="sibTrans" presStyleLbl="sibTrans2D1" presStyleIdx="0" presStyleCnt="2"/>
      <dgm:spPr/>
      <dgm:t>
        <a:bodyPr/>
        <a:lstStyle/>
        <a:p>
          <a:endParaRPr lang="es-ES"/>
        </a:p>
      </dgm:t>
    </dgm:pt>
    <dgm:pt modelId="{8ADE38A9-C78D-4845-BD27-8575E2A3963C}" type="pres">
      <dgm:prSet presAssocID="{9E2B72F1-9CCD-4A27-9D85-162F5B9AF9AA}" presName="connectorText" presStyleLbl="sibTrans2D1" presStyleIdx="0" presStyleCnt="2"/>
      <dgm:spPr/>
      <dgm:t>
        <a:bodyPr/>
        <a:lstStyle/>
        <a:p>
          <a:endParaRPr lang="es-ES"/>
        </a:p>
      </dgm:t>
    </dgm:pt>
    <dgm:pt modelId="{B152BB6A-D61B-4CA3-9047-992FEBC58986}" type="pres">
      <dgm:prSet presAssocID="{AF311B4A-1639-47DB-B02A-AAB5CFE92D22}" presName="node" presStyleLbl="node1" presStyleIdx="1" presStyleCnt="3">
        <dgm:presLayoutVars>
          <dgm:bulletEnabled val="1"/>
        </dgm:presLayoutVars>
      </dgm:prSet>
      <dgm:spPr/>
      <dgm:t>
        <a:bodyPr/>
        <a:lstStyle/>
        <a:p>
          <a:endParaRPr lang="es-ES"/>
        </a:p>
      </dgm:t>
    </dgm:pt>
    <dgm:pt modelId="{7D96697B-A633-49A9-8BD2-02924651AB7D}" type="pres">
      <dgm:prSet presAssocID="{64538154-293F-467D-896B-C82DC50F38BC}" presName="sibTrans" presStyleLbl="sibTrans2D1" presStyleIdx="1" presStyleCnt="2"/>
      <dgm:spPr/>
      <dgm:t>
        <a:bodyPr/>
        <a:lstStyle/>
        <a:p>
          <a:endParaRPr lang="es-ES"/>
        </a:p>
      </dgm:t>
    </dgm:pt>
    <dgm:pt modelId="{A022EC92-0043-431D-8EAF-CD383D5DDA9F}" type="pres">
      <dgm:prSet presAssocID="{64538154-293F-467D-896B-C82DC50F38BC}" presName="connectorText" presStyleLbl="sibTrans2D1" presStyleIdx="1" presStyleCnt="2"/>
      <dgm:spPr/>
      <dgm:t>
        <a:bodyPr/>
        <a:lstStyle/>
        <a:p>
          <a:endParaRPr lang="es-ES"/>
        </a:p>
      </dgm:t>
    </dgm:pt>
    <dgm:pt modelId="{7D19D8A1-DD31-46FE-AF46-CC25B438E115}" type="pres">
      <dgm:prSet presAssocID="{9B44B52F-6B33-4729-8115-05FD9EBEBB86}" presName="node" presStyleLbl="node1" presStyleIdx="2" presStyleCnt="3">
        <dgm:presLayoutVars>
          <dgm:bulletEnabled val="1"/>
        </dgm:presLayoutVars>
      </dgm:prSet>
      <dgm:spPr/>
      <dgm:t>
        <a:bodyPr/>
        <a:lstStyle/>
        <a:p>
          <a:endParaRPr lang="es-ES"/>
        </a:p>
      </dgm:t>
    </dgm:pt>
  </dgm:ptLst>
  <dgm:cxnLst>
    <dgm:cxn modelId="{42F9C2B5-4E22-4D66-AD27-1803535151AD}" srcId="{312D8DB8-1751-4553-B759-887796E98B62}" destId="{9B44B52F-6B33-4729-8115-05FD9EBEBB86}" srcOrd="2" destOrd="0" parTransId="{C384092F-460E-4CBB-9077-50C4C15CCAB8}" sibTransId="{BE542E21-719F-4C55-8397-CDAA7947DE91}"/>
    <dgm:cxn modelId="{6BAB0415-7CF0-40E4-9155-5C9379F0E736}" type="presOf" srcId="{9E2B72F1-9CCD-4A27-9D85-162F5B9AF9AA}" destId="{8ADE38A9-C78D-4845-BD27-8575E2A3963C}" srcOrd="1" destOrd="0" presId="urn:microsoft.com/office/officeart/2005/8/layout/process1"/>
    <dgm:cxn modelId="{8172D094-824F-43FE-97F6-3CB5A4174645}" type="presOf" srcId="{AF311B4A-1639-47DB-B02A-AAB5CFE92D22}" destId="{B152BB6A-D61B-4CA3-9047-992FEBC58986}" srcOrd="0" destOrd="0" presId="urn:microsoft.com/office/officeart/2005/8/layout/process1"/>
    <dgm:cxn modelId="{D3BC7CFF-4B73-4719-B080-A9909B4694BD}" type="presOf" srcId="{64538154-293F-467D-896B-C82DC50F38BC}" destId="{A022EC92-0043-431D-8EAF-CD383D5DDA9F}" srcOrd="1" destOrd="0" presId="urn:microsoft.com/office/officeart/2005/8/layout/process1"/>
    <dgm:cxn modelId="{A30F102F-1347-4A8C-9FA6-829DD0F67002}" type="presOf" srcId="{312D8DB8-1751-4553-B759-887796E98B62}" destId="{ABCA7B12-FB2F-4536-AC8A-284208D56CF9}" srcOrd="0" destOrd="0" presId="urn:microsoft.com/office/officeart/2005/8/layout/process1"/>
    <dgm:cxn modelId="{BAA013DB-B26A-496D-A561-3FF6E424CBF7}" type="presOf" srcId="{9B44B52F-6B33-4729-8115-05FD9EBEBB86}" destId="{7D19D8A1-DD31-46FE-AF46-CC25B438E115}" srcOrd="0" destOrd="0" presId="urn:microsoft.com/office/officeart/2005/8/layout/process1"/>
    <dgm:cxn modelId="{F8453EDC-6FC0-4735-BAEF-38C4E098515C}" srcId="{312D8DB8-1751-4553-B759-887796E98B62}" destId="{AF311B4A-1639-47DB-B02A-AAB5CFE92D22}" srcOrd="1" destOrd="0" parTransId="{4B716D0D-F59B-4458-85EA-D549487F4A3B}" sibTransId="{64538154-293F-467D-896B-C82DC50F38BC}"/>
    <dgm:cxn modelId="{02D1F6FF-4979-45F8-A980-08520AA85C61}" type="presOf" srcId="{64538154-293F-467D-896B-C82DC50F38BC}" destId="{7D96697B-A633-49A9-8BD2-02924651AB7D}" srcOrd="0" destOrd="0" presId="urn:microsoft.com/office/officeart/2005/8/layout/process1"/>
    <dgm:cxn modelId="{C265ED91-33D9-4E87-B625-90860D183F49}" type="presOf" srcId="{2C3CD647-F9D7-4C39-8B91-AB519FB16458}" destId="{A65861CD-C9EA-49E3-B6F5-AF7D678E19F9}" srcOrd="0" destOrd="0" presId="urn:microsoft.com/office/officeart/2005/8/layout/process1"/>
    <dgm:cxn modelId="{AC9B0BD2-30AA-416E-9E86-18326E9B3601}" srcId="{312D8DB8-1751-4553-B759-887796E98B62}" destId="{2C3CD647-F9D7-4C39-8B91-AB519FB16458}" srcOrd="0" destOrd="0" parTransId="{E7FB2A37-FDFC-47A6-B5A1-28BD38896E1E}" sibTransId="{9E2B72F1-9CCD-4A27-9D85-162F5B9AF9AA}"/>
    <dgm:cxn modelId="{AAB10D44-08A1-4603-9945-3363023DFAC3}" type="presOf" srcId="{9E2B72F1-9CCD-4A27-9D85-162F5B9AF9AA}" destId="{B7A87FD4-C987-49C1-A3F6-83DAAE373590}" srcOrd="0" destOrd="0" presId="urn:microsoft.com/office/officeart/2005/8/layout/process1"/>
    <dgm:cxn modelId="{85878967-96ED-4DEC-BAB7-AE378086B888}" type="presParOf" srcId="{ABCA7B12-FB2F-4536-AC8A-284208D56CF9}" destId="{A65861CD-C9EA-49E3-B6F5-AF7D678E19F9}" srcOrd="0" destOrd="0" presId="urn:microsoft.com/office/officeart/2005/8/layout/process1"/>
    <dgm:cxn modelId="{F54ADC80-4694-4461-BA29-449EFDAECAF0}" type="presParOf" srcId="{ABCA7B12-FB2F-4536-AC8A-284208D56CF9}" destId="{B7A87FD4-C987-49C1-A3F6-83DAAE373590}" srcOrd="1" destOrd="0" presId="urn:microsoft.com/office/officeart/2005/8/layout/process1"/>
    <dgm:cxn modelId="{67B0B4A3-0C74-4CF8-992D-0E40B4510A88}" type="presParOf" srcId="{B7A87FD4-C987-49C1-A3F6-83DAAE373590}" destId="{8ADE38A9-C78D-4845-BD27-8575E2A3963C}" srcOrd="0" destOrd="0" presId="urn:microsoft.com/office/officeart/2005/8/layout/process1"/>
    <dgm:cxn modelId="{86759815-6EAC-4FB5-9A86-DCEBFDF81787}" type="presParOf" srcId="{ABCA7B12-FB2F-4536-AC8A-284208D56CF9}" destId="{B152BB6A-D61B-4CA3-9047-992FEBC58986}" srcOrd="2" destOrd="0" presId="urn:microsoft.com/office/officeart/2005/8/layout/process1"/>
    <dgm:cxn modelId="{EFD293AA-A060-49CD-BFC1-4C5804F2B388}" type="presParOf" srcId="{ABCA7B12-FB2F-4536-AC8A-284208D56CF9}" destId="{7D96697B-A633-49A9-8BD2-02924651AB7D}" srcOrd="3" destOrd="0" presId="urn:microsoft.com/office/officeart/2005/8/layout/process1"/>
    <dgm:cxn modelId="{D9BE15CA-2F37-4420-86FA-199771773FA9}" type="presParOf" srcId="{7D96697B-A633-49A9-8BD2-02924651AB7D}" destId="{A022EC92-0043-431D-8EAF-CD383D5DDA9F}" srcOrd="0" destOrd="0" presId="urn:microsoft.com/office/officeart/2005/8/layout/process1"/>
    <dgm:cxn modelId="{60C96489-E871-4D6B-8279-7D13BEF6D036}" type="presParOf" srcId="{ABCA7B12-FB2F-4536-AC8A-284208D56CF9}" destId="{7D19D8A1-DD31-46FE-AF46-CC25B438E11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D3EAAD-2D31-47CD-8351-BE2EF347B20D}"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ES"/>
        </a:p>
      </dgm:t>
    </dgm:pt>
    <dgm:pt modelId="{CCB4AE1A-8123-44F4-8735-61B3CF59EBBC}">
      <dgm:prSet/>
      <dgm:spPr/>
      <dgm:t>
        <a:bodyPr/>
        <a:lstStyle/>
        <a:p>
          <a:pPr rtl="0"/>
          <a:r>
            <a:rPr lang="es-AR" b="0" i="0" dirty="0">
              <a:solidFill>
                <a:srgbClr val="FFFF00"/>
              </a:solidFill>
            </a:rPr>
            <a:t>VARIABILIDAD BIOLÓGICA: A un mismo riesgo o condición patógena laboral, no todos enferman.</a:t>
          </a:r>
          <a:endParaRPr lang="es-AR" dirty="0">
            <a:solidFill>
              <a:srgbClr val="FFFF00"/>
            </a:solidFill>
          </a:endParaRPr>
        </a:p>
      </dgm:t>
    </dgm:pt>
    <dgm:pt modelId="{D0A5E30C-B25A-4C2A-B9B2-CF629916477F}" type="parTrans" cxnId="{0BA99D64-A543-4E11-A5F4-C19F2810E754}">
      <dgm:prSet/>
      <dgm:spPr/>
      <dgm:t>
        <a:bodyPr/>
        <a:lstStyle/>
        <a:p>
          <a:endParaRPr lang="es-ES"/>
        </a:p>
      </dgm:t>
    </dgm:pt>
    <dgm:pt modelId="{5015D3C6-723D-40D9-AE9B-AA931BE0BB72}" type="sibTrans" cxnId="{0BA99D64-A543-4E11-A5F4-C19F2810E754}">
      <dgm:prSet/>
      <dgm:spPr/>
      <dgm:t>
        <a:bodyPr/>
        <a:lstStyle/>
        <a:p>
          <a:endParaRPr lang="es-ES"/>
        </a:p>
      </dgm:t>
    </dgm:pt>
    <dgm:pt modelId="{D30FD18B-92B0-46FD-99A2-DD79CF47AA91}">
      <dgm:prSet/>
      <dgm:spPr/>
      <dgm:t>
        <a:bodyPr/>
        <a:lstStyle/>
        <a:p>
          <a:pPr rtl="0"/>
          <a:r>
            <a:rPr lang="es-AR" b="0" i="0" dirty="0">
              <a:solidFill>
                <a:srgbClr val="FFFF00"/>
              </a:solidFill>
            </a:rPr>
            <a:t>MULTICAUSALIDAD: una misma enfermedad puede tener distintas causas</a:t>
          </a:r>
          <a:endParaRPr lang="es-AR" dirty="0">
            <a:solidFill>
              <a:srgbClr val="FFFF00"/>
            </a:solidFill>
          </a:endParaRPr>
        </a:p>
      </dgm:t>
    </dgm:pt>
    <dgm:pt modelId="{728A6E1A-2BC4-4FD4-B8D7-16514E9D2C33}" type="parTrans" cxnId="{4D620F47-26EF-4081-B78D-516D94F783CB}">
      <dgm:prSet/>
      <dgm:spPr/>
      <dgm:t>
        <a:bodyPr/>
        <a:lstStyle/>
        <a:p>
          <a:endParaRPr lang="es-ES"/>
        </a:p>
      </dgm:t>
    </dgm:pt>
    <dgm:pt modelId="{B3CACF86-FD85-48D0-92C6-A1FE6F9B4C80}" type="sibTrans" cxnId="{4D620F47-26EF-4081-B78D-516D94F783CB}">
      <dgm:prSet/>
      <dgm:spPr/>
      <dgm:t>
        <a:bodyPr/>
        <a:lstStyle/>
        <a:p>
          <a:endParaRPr lang="es-ES"/>
        </a:p>
      </dgm:t>
    </dgm:pt>
    <dgm:pt modelId="{B4028B23-B9CF-4265-B060-1AB785AB9442}">
      <dgm:prSet/>
      <dgm:spPr/>
      <dgm:t>
        <a:bodyPr/>
        <a:lstStyle/>
        <a:p>
          <a:pPr rtl="0"/>
          <a:r>
            <a:rPr lang="es-AR" b="0" i="0" dirty="0">
              <a:solidFill>
                <a:srgbClr val="FFFF00"/>
              </a:solidFill>
            </a:rPr>
            <a:t>INESPEDIFICIDAD CLINICA: la mayoría de las enfermedades profesionales no tienen un cuadro clínico especifico</a:t>
          </a:r>
          <a:endParaRPr lang="es-AR" dirty="0">
            <a:solidFill>
              <a:srgbClr val="FFFF00"/>
            </a:solidFill>
          </a:endParaRPr>
        </a:p>
      </dgm:t>
    </dgm:pt>
    <dgm:pt modelId="{A02C69FB-9140-4B21-8855-3F62E52EFCF6}" type="parTrans" cxnId="{05C46111-251D-48C2-9B5D-7938292F3AFB}">
      <dgm:prSet/>
      <dgm:spPr/>
      <dgm:t>
        <a:bodyPr/>
        <a:lstStyle/>
        <a:p>
          <a:endParaRPr lang="es-ES"/>
        </a:p>
      </dgm:t>
    </dgm:pt>
    <dgm:pt modelId="{82E935AE-5BCA-4E7F-B3D4-326125DEC5C8}" type="sibTrans" cxnId="{05C46111-251D-48C2-9B5D-7938292F3AFB}">
      <dgm:prSet/>
      <dgm:spPr/>
      <dgm:t>
        <a:bodyPr/>
        <a:lstStyle/>
        <a:p>
          <a:endParaRPr lang="es-ES"/>
        </a:p>
      </dgm:t>
    </dgm:pt>
    <dgm:pt modelId="{E61AC962-258C-4B09-8FF0-36D11E99D01A}">
      <dgm:prSet/>
      <dgm:spPr/>
      <dgm:t>
        <a:bodyPr/>
        <a:lstStyle/>
        <a:p>
          <a:pPr rtl="0"/>
          <a:r>
            <a:rPr lang="es-AR" b="0" i="0" dirty="0">
              <a:solidFill>
                <a:srgbClr val="FFFF00"/>
              </a:solidFill>
            </a:rPr>
            <a:t>CONDICIONES DE EXPOSICION: un mismo agente puede presentar efectos nocivos diferentes</a:t>
          </a:r>
          <a:endParaRPr lang="es-AR" dirty="0">
            <a:solidFill>
              <a:srgbClr val="FFFF00"/>
            </a:solidFill>
          </a:endParaRPr>
        </a:p>
      </dgm:t>
    </dgm:pt>
    <dgm:pt modelId="{8EE44737-7E5B-4389-AF64-4958E16A445D}" type="parTrans" cxnId="{3DD6F15F-33F4-493A-9A1B-9FFF6E329A3E}">
      <dgm:prSet/>
      <dgm:spPr/>
      <dgm:t>
        <a:bodyPr/>
        <a:lstStyle/>
        <a:p>
          <a:endParaRPr lang="es-ES"/>
        </a:p>
      </dgm:t>
    </dgm:pt>
    <dgm:pt modelId="{0A469538-95AA-444F-BCBF-C03C237624B6}" type="sibTrans" cxnId="{3DD6F15F-33F4-493A-9A1B-9FFF6E329A3E}">
      <dgm:prSet/>
      <dgm:spPr/>
      <dgm:t>
        <a:bodyPr/>
        <a:lstStyle/>
        <a:p>
          <a:endParaRPr lang="es-ES"/>
        </a:p>
      </dgm:t>
    </dgm:pt>
    <dgm:pt modelId="{F932547D-4082-474A-A26D-4270BD383B1C}" type="pres">
      <dgm:prSet presAssocID="{ACD3EAAD-2D31-47CD-8351-BE2EF347B20D}" presName="Name0" presStyleCnt="0">
        <dgm:presLayoutVars>
          <dgm:dir/>
          <dgm:resizeHandles val="exact"/>
        </dgm:presLayoutVars>
      </dgm:prSet>
      <dgm:spPr/>
      <dgm:t>
        <a:bodyPr/>
        <a:lstStyle/>
        <a:p>
          <a:endParaRPr lang="es-ES"/>
        </a:p>
      </dgm:t>
    </dgm:pt>
    <dgm:pt modelId="{CCA066AF-BCEE-4F4F-96F2-A3BA6CB282A8}" type="pres">
      <dgm:prSet presAssocID="{ACD3EAAD-2D31-47CD-8351-BE2EF347B20D}" presName="fgShape" presStyleLbl="fgShp" presStyleIdx="0" presStyleCnt="1"/>
      <dgm:spPr>
        <a:blipFill rotWithShape="0">
          <a:blip xmlns:r="http://schemas.openxmlformats.org/officeDocument/2006/relationships" r:embed="rId1"/>
          <a:stretch>
            <a:fillRect/>
          </a:stretch>
        </a:blipFill>
      </dgm:spPr>
    </dgm:pt>
    <dgm:pt modelId="{09D1826F-2901-4B92-A2E7-A6BB9002C3FD}" type="pres">
      <dgm:prSet presAssocID="{ACD3EAAD-2D31-47CD-8351-BE2EF347B20D}" presName="linComp" presStyleCnt="0"/>
      <dgm:spPr/>
    </dgm:pt>
    <dgm:pt modelId="{44AB2FBF-C7BF-4C2B-BE5A-518B0124E6F4}" type="pres">
      <dgm:prSet presAssocID="{CCB4AE1A-8123-44F4-8735-61B3CF59EBBC}" presName="compNode" presStyleCnt="0"/>
      <dgm:spPr/>
    </dgm:pt>
    <dgm:pt modelId="{14E10B21-FAC0-4B2B-880D-87AB06D855DE}" type="pres">
      <dgm:prSet presAssocID="{CCB4AE1A-8123-44F4-8735-61B3CF59EBBC}" presName="bkgdShape" presStyleLbl="node1" presStyleIdx="0" presStyleCnt="4"/>
      <dgm:spPr/>
      <dgm:t>
        <a:bodyPr/>
        <a:lstStyle/>
        <a:p>
          <a:endParaRPr lang="es-ES"/>
        </a:p>
      </dgm:t>
    </dgm:pt>
    <dgm:pt modelId="{EAA60372-C1E8-4F06-80F0-7AA7162BB221}" type="pres">
      <dgm:prSet presAssocID="{CCB4AE1A-8123-44F4-8735-61B3CF59EBBC}" presName="nodeTx" presStyleLbl="node1" presStyleIdx="0" presStyleCnt="4">
        <dgm:presLayoutVars>
          <dgm:bulletEnabled val="1"/>
        </dgm:presLayoutVars>
      </dgm:prSet>
      <dgm:spPr/>
      <dgm:t>
        <a:bodyPr/>
        <a:lstStyle/>
        <a:p>
          <a:endParaRPr lang="es-ES"/>
        </a:p>
      </dgm:t>
    </dgm:pt>
    <dgm:pt modelId="{76B6A199-F026-4D17-B3F0-D6C2618F025A}" type="pres">
      <dgm:prSet presAssocID="{CCB4AE1A-8123-44F4-8735-61B3CF59EBBC}" presName="invisiNode" presStyleLbl="node1" presStyleIdx="0" presStyleCnt="4"/>
      <dgm:spPr/>
    </dgm:pt>
    <dgm:pt modelId="{D472BA25-724A-4BF8-B94C-A82EC9AFDB58}" type="pres">
      <dgm:prSet presAssocID="{CCB4AE1A-8123-44F4-8735-61B3CF59EBBC}" presName="imagNode" presStyleLbl="fgImgPlac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C9652985-01D7-4E7E-BC26-ED74B4199B2D}" type="pres">
      <dgm:prSet presAssocID="{5015D3C6-723D-40D9-AE9B-AA931BE0BB72}" presName="sibTrans" presStyleLbl="sibTrans2D1" presStyleIdx="0" presStyleCnt="0"/>
      <dgm:spPr/>
      <dgm:t>
        <a:bodyPr/>
        <a:lstStyle/>
        <a:p>
          <a:endParaRPr lang="es-ES"/>
        </a:p>
      </dgm:t>
    </dgm:pt>
    <dgm:pt modelId="{10EBF832-11F1-4F97-8CC2-BD1A7631F137}" type="pres">
      <dgm:prSet presAssocID="{D30FD18B-92B0-46FD-99A2-DD79CF47AA91}" presName="compNode" presStyleCnt="0"/>
      <dgm:spPr/>
    </dgm:pt>
    <dgm:pt modelId="{CEA6EA59-24D2-46F7-B0E0-4FBC6530E193}" type="pres">
      <dgm:prSet presAssocID="{D30FD18B-92B0-46FD-99A2-DD79CF47AA91}" presName="bkgdShape" presStyleLbl="node1" presStyleIdx="1" presStyleCnt="4"/>
      <dgm:spPr/>
      <dgm:t>
        <a:bodyPr/>
        <a:lstStyle/>
        <a:p>
          <a:endParaRPr lang="es-ES"/>
        </a:p>
      </dgm:t>
    </dgm:pt>
    <dgm:pt modelId="{60842597-B982-48CD-8CF3-5F5C64FE9F46}" type="pres">
      <dgm:prSet presAssocID="{D30FD18B-92B0-46FD-99A2-DD79CF47AA91}" presName="nodeTx" presStyleLbl="node1" presStyleIdx="1" presStyleCnt="4">
        <dgm:presLayoutVars>
          <dgm:bulletEnabled val="1"/>
        </dgm:presLayoutVars>
      </dgm:prSet>
      <dgm:spPr/>
      <dgm:t>
        <a:bodyPr/>
        <a:lstStyle/>
        <a:p>
          <a:endParaRPr lang="es-ES"/>
        </a:p>
      </dgm:t>
    </dgm:pt>
    <dgm:pt modelId="{3779D9AA-71BF-4753-A089-D926CF5CE164}" type="pres">
      <dgm:prSet presAssocID="{D30FD18B-92B0-46FD-99A2-DD79CF47AA91}" presName="invisiNode" presStyleLbl="node1" presStyleIdx="1" presStyleCnt="4"/>
      <dgm:spPr/>
    </dgm:pt>
    <dgm:pt modelId="{0DBCDF7B-6ABA-499E-9765-437C43E0CCC1}" type="pres">
      <dgm:prSet presAssocID="{D30FD18B-92B0-46FD-99A2-DD79CF47AA91}"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D52795A-0BF4-4EBF-B76A-91B2FE5DDA9A}" type="pres">
      <dgm:prSet presAssocID="{B3CACF86-FD85-48D0-92C6-A1FE6F9B4C80}" presName="sibTrans" presStyleLbl="sibTrans2D1" presStyleIdx="0" presStyleCnt="0"/>
      <dgm:spPr/>
      <dgm:t>
        <a:bodyPr/>
        <a:lstStyle/>
        <a:p>
          <a:endParaRPr lang="es-ES"/>
        </a:p>
      </dgm:t>
    </dgm:pt>
    <dgm:pt modelId="{2407B9F5-F513-409C-B6EF-1DC1DC92B4F0}" type="pres">
      <dgm:prSet presAssocID="{B4028B23-B9CF-4265-B060-1AB785AB9442}" presName="compNode" presStyleCnt="0"/>
      <dgm:spPr/>
    </dgm:pt>
    <dgm:pt modelId="{2FCC7443-7C19-458D-B81D-A16A25762F2B}" type="pres">
      <dgm:prSet presAssocID="{B4028B23-B9CF-4265-B060-1AB785AB9442}" presName="bkgdShape" presStyleLbl="node1" presStyleIdx="2" presStyleCnt="4"/>
      <dgm:spPr/>
      <dgm:t>
        <a:bodyPr/>
        <a:lstStyle/>
        <a:p>
          <a:endParaRPr lang="es-ES"/>
        </a:p>
      </dgm:t>
    </dgm:pt>
    <dgm:pt modelId="{443D6412-0860-42C5-8427-C9820DE2BBF2}" type="pres">
      <dgm:prSet presAssocID="{B4028B23-B9CF-4265-B060-1AB785AB9442}" presName="nodeTx" presStyleLbl="node1" presStyleIdx="2" presStyleCnt="4">
        <dgm:presLayoutVars>
          <dgm:bulletEnabled val="1"/>
        </dgm:presLayoutVars>
      </dgm:prSet>
      <dgm:spPr/>
      <dgm:t>
        <a:bodyPr/>
        <a:lstStyle/>
        <a:p>
          <a:endParaRPr lang="es-ES"/>
        </a:p>
      </dgm:t>
    </dgm:pt>
    <dgm:pt modelId="{88AD990E-B7CB-40E7-8098-D650D9A061EE}" type="pres">
      <dgm:prSet presAssocID="{B4028B23-B9CF-4265-B060-1AB785AB9442}" presName="invisiNode" presStyleLbl="node1" presStyleIdx="2" presStyleCnt="4"/>
      <dgm:spPr/>
    </dgm:pt>
    <dgm:pt modelId="{3B8203A2-6D5C-4C92-94A1-B164D47716F7}" type="pres">
      <dgm:prSet presAssocID="{B4028B23-B9CF-4265-B060-1AB785AB9442}" presName="imagNode" presStyleLbl="fgImgPlace1" presStyleIdx="2"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dgm:spPr>
    </dgm:pt>
    <dgm:pt modelId="{47C49922-5A57-43D0-A450-975FEE31E48F}" type="pres">
      <dgm:prSet presAssocID="{82E935AE-5BCA-4E7F-B3D4-326125DEC5C8}" presName="sibTrans" presStyleLbl="sibTrans2D1" presStyleIdx="0" presStyleCnt="0"/>
      <dgm:spPr/>
      <dgm:t>
        <a:bodyPr/>
        <a:lstStyle/>
        <a:p>
          <a:endParaRPr lang="es-ES"/>
        </a:p>
      </dgm:t>
    </dgm:pt>
    <dgm:pt modelId="{0A6859FB-3DF7-4249-92B1-92D3159600FB}" type="pres">
      <dgm:prSet presAssocID="{E61AC962-258C-4B09-8FF0-36D11E99D01A}" presName="compNode" presStyleCnt="0"/>
      <dgm:spPr/>
    </dgm:pt>
    <dgm:pt modelId="{931948B9-5E0F-4EAC-91C0-0592B2A230BF}" type="pres">
      <dgm:prSet presAssocID="{E61AC962-258C-4B09-8FF0-36D11E99D01A}" presName="bkgdShape" presStyleLbl="node1" presStyleIdx="3" presStyleCnt="4"/>
      <dgm:spPr/>
      <dgm:t>
        <a:bodyPr/>
        <a:lstStyle/>
        <a:p>
          <a:endParaRPr lang="es-ES"/>
        </a:p>
      </dgm:t>
    </dgm:pt>
    <dgm:pt modelId="{18AFB5E0-5782-49B6-B929-2268EF7CEB15}" type="pres">
      <dgm:prSet presAssocID="{E61AC962-258C-4B09-8FF0-36D11E99D01A}" presName="nodeTx" presStyleLbl="node1" presStyleIdx="3" presStyleCnt="4">
        <dgm:presLayoutVars>
          <dgm:bulletEnabled val="1"/>
        </dgm:presLayoutVars>
      </dgm:prSet>
      <dgm:spPr/>
      <dgm:t>
        <a:bodyPr/>
        <a:lstStyle/>
        <a:p>
          <a:endParaRPr lang="es-ES"/>
        </a:p>
      </dgm:t>
    </dgm:pt>
    <dgm:pt modelId="{CA1263CD-C319-487C-979D-FE7556E5D739}" type="pres">
      <dgm:prSet presAssocID="{E61AC962-258C-4B09-8FF0-36D11E99D01A}" presName="invisiNode" presStyleLbl="node1" presStyleIdx="3" presStyleCnt="4"/>
      <dgm:spPr/>
    </dgm:pt>
    <dgm:pt modelId="{6D6DC8CA-191F-4F2C-941A-5C8E97B30BE4}" type="pres">
      <dgm:prSet presAssocID="{E61AC962-258C-4B09-8FF0-36D11E99D01A}" presName="imagNode" presStyleLbl="fg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dgm:spPr>
    </dgm:pt>
  </dgm:ptLst>
  <dgm:cxnLst>
    <dgm:cxn modelId="{A81DE55F-54B2-4ECC-BB4C-6BCCE928BE20}" type="presOf" srcId="{5015D3C6-723D-40D9-AE9B-AA931BE0BB72}" destId="{C9652985-01D7-4E7E-BC26-ED74B4199B2D}" srcOrd="0" destOrd="0" presId="urn:microsoft.com/office/officeart/2005/8/layout/hList7#1"/>
    <dgm:cxn modelId="{9ADA9A61-B841-4D33-974C-E825197A01C0}" type="presOf" srcId="{E61AC962-258C-4B09-8FF0-36D11E99D01A}" destId="{931948B9-5E0F-4EAC-91C0-0592B2A230BF}" srcOrd="0" destOrd="0" presId="urn:microsoft.com/office/officeart/2005/8/layout/hList7#1"/>
    <dgm:cxn modelId="{67A0220B-93B7-473F-A8FF-77D70913B0BB}" type="presOf" srcId="{B4028B23-B9CF-4265-B060-1AB785AB9442}" destId="{2FCC7443-7C19-458D-B81D-A16A25762F2B}" srcOrd="0" destOrd="0" presId="urn:microsoft.com/office/officeart/2005/8/layout/hList7#1"/>
    <dgm:cxn modelId="{3DD6F15F-33F4-493A-9A1B-9FFF6E329A3E}" srcId="{ACD3EAAD-2D31-47CD-8351-BE2EF347B20D}" destId="{E61AC962-258C-4B09-8FF0-36D11E99D01A}" srcOrd="3" destOrd="0" parTransId="{8EE44737-7E5B-4389-AF64-4958E16A445D}" sibTransId="{0A469538-95AA-444F-BCBF-C03C237624B6}"/>
    <dgm:cxn modelId="{05C46111-251D-48C2-9B5D-7938292F3AFB}" srcId="{ACD3EAAD-2D31-47CD-8351-BE2EF347B20D}" destId="{B4028B23-B9CF-4265-B060-1AB785AB9442}" srcOrd="2" destOrd="0" parTransId="{A02C69FB-9140-4B21-8855-3F62E52EFCF6}" sibTransId="{82E935AE-5BCA-4E7F-B3D4-326125DEC5C8}"/>
    <dgm:cxn modelId="{F9F874B4-A1E1-4A11-ABDA-ED1255073865}" type="presOf" srcId="{CCB4AE1A-8123-44F4-8735-61B3CF59EBBC}" destId="{EAA60372-C1E8-4F06-80F0-7AA7162BB221}" srcOrd="1" destOrd="0" presId="urn:microsoft.com/office/officeart/2005/8/layout/hList7#1"/>
    <dgm:cxn modelId="{0BA99D64-A543-4E11-A5F4-C19F2810E754}" srcId="{ACD3EAAD-2D31-47CD-8351-BE2EF347B20D}" destId="{CCB4AE1A-8123-44F4-8735-61B3CF59EBBC}" srcOrd="0" destOrd="0" parTransId="{D0A5E30C-B25A-4C2A-B9B2-CF629916477F}" sibTransId="{5015D3C6-723D-40D9-AE9B-AA931BE0BB72}"/>
    <dgm:cxn modelId="{1A7E04BA-41F8-4ECD-8B13-19A63A4A9FC5}" type="presOf" srcId="{D30FD18B-92B0-46FD-99A2-DD79CF47AA91}" destId="{CEA6EA59-24D2-46F7-B0E0-4FBC6530E193}" srcOrd="0" destOrd="0" presId="urn:microsoft.com/office/officeart/2005/8/layout/hList7#1"/>
    <dgm:cxn modelId="{768C5F46-99E0-4890-856C-E07FBE10E5F1}" type="presOf" srcId="{ACD3EAAD-2D31-47CD-8351-BE2EF347B20D}" destId="{F932547D-4082-474A-A26D-4270BD383B1C}" srcOrd="0" destOrd="0" presId="urn:microsoft.com/office/officeart/2005/8/layout/hList7#1"/>
    <dgm:cxn modelId="{1B0DA33D-DB5C-4654-9E0F-D35498BAAC43}" type="presOf" srcId="{82E935AE-5BCA-4E7F-B3D4-326125DEC5C8}" destId="{47C49922-5A57-43D0-A450-975FEE31E48F}" srcOrd="0" destOrd="0" presId="urn:microsoft.com/office/officeart/2005/8/layout/hList7#1"/>
    <dgm:cxn modelId="{95DE1F0D-2259-4EF6-99F7-1F746EBC18EA}" type="presOf" srcId="{CCB4AE1A-8123-44F4-8735-61B3CF59EBBC}" destId="{14E10B21-FAC0-4B2B-880D-87AB06D855DE}" srcOrd="0" destOrd="0" presId="urn:microsoft.com/office/officeart/2005/8/layout/hList7#1"/>
    <dgm:cxn modelId="{4D620F47-26EF-4081-B78D-516D94F783CB}" srcId="{ACD3EAAD-2D31-47CD-8351-BE2EF347B20D}" destId="{D30FD18B-92B0-46FD-99A2-DD79CF47AA91}" srcOrd="1" destOrd="0" parTransId="{728A6E1A-2BC4-4FD4-B8D7-16514E9D2C33}" sibTransId="{B3CACF86-FD85-48D0-92C6-A1FE6F9B4C80}"/>
    <dgm:cxn modelId="{43768FF4-214F-441F-914D-E13FDDEFDCDA}" type="presOf" srcId="{E61AC962-258C-4B09-8FF0-36D11E99D01A}" destId="{18AFB5E0-5782-49B6-B929-2268EF7CEB15}" srcOrd="1" destOrd="0" presId="urn:microsoft.com/office/officeart/2005/8/layout/hList7#1"/>
    <dgm:cxn modelId="{A0F0702D-C3CB-4B83-A6BB-2414C94D14FC}" type="presOf" srcId="{B3CACF86-FD85-48D0-92C6-A1FE6F9B4C80}" destId="{BD52795A-0BF4-4EBF-B76A-91B2FE5DDA9A}" srcOrd="0" destOrd="0" presId="urn:microsoft.com/office/officeart/2005/8/layout/hList7#1"/>
    <dgm:cxn modelId="{890FAF7D-9954-4DB7-86E5-AB36B53652F9}" type="presOf" srcId="{D30FD18B-92B0-46FD-99A2-DD79CF47AA91}" destId="{60842597-B982-48CD-8CF3-5F5C64FE9F46}" srcOrd="1" destOrd="0" presId="urn:microsoft.com/office/officeart/2005/8/layout/hList7#1"/>
    <dgm:cxn modelId="{30B5ABFF-F26F-4042-9087-B389D1CED3F9}" type="presOf" srcId="{B4028B23-B9CF-4265-B060-1AB785AB9442}" destId="{443D6412-0860-42C5-8427-C9820DE2BBF2}" srcOrd="1" destOrd="0" presId="urn:microsoft.com/office/officeart/2005/8/layout/hList7#1"/>
    <dgm:cxn modelId="{D92F2E3A-3DA5-48E6-A9D6-BC4C90831B19}" type="presParOf" srcId="{F932547D-4082-474A-A26D-4270BD383B1C}" destId="{CCA066AF-BCEE-4F4F-96F2-A3BA6CB282A8}" srcOrd="0" destOrd="0" presId="urn:microsoft.com/office/officeart/2005/8/layout/hList7#1"/>
    <dgm:cxn modelId="{10F45737-292B-472C-8514-6B32479A278A}" type="presParOf" srcId="{F932547D-4082-474A-A26D-4270BD383B1C}" destId="{09D1826F-2901-4B92-A2E7-A6BB9002C3FD}" srcOrd="1" destOrd="0" presId="urn:microsoft.com/office/officeart/2005/8/layout/hList7#1"/>
    <dgm:cxn modelId="{DDF1C9FA-D854-48F6-A181-42302A2B5D01}" type="presParOf" srcId="{09D1826F-2901-4B92-A2E7-A6BB9002C3FD}" destId="{44AB2FBF-C7BF-4C2B-BE5A-518B0124E6F4}" srcOrd="0" destOrd="0" presId="urn:microsoft.com/office/officeart/2005/8/layout/hList7#1"/>
    <dgm:cxn modelId="{42FD16FC-3992-49D0-9CF5-9584DBB314CE}" type="presParOf" srcId="{44AB2FBF-C7BF-4C2B-BE5A-518B0124E6F4}" destId="{14E10B21-FAC0-4B2B-880D-87AB06D855DE}" srcOrd="0" destOrd="0" presId="urn:microsoft.com/office/officeart/2005/8/layout/hList7#1"/>
    <dgm:cxn modelId="{FA8F4280-B735-4730-8896-C7AD06F2D83D}" type="presParOf" srcId="{44AB2FBF-C7BF-4C2B-BE5A-518B0124E6F4}" destId="{EAA60372-C1E8-4F06-80F0-7AA7162BB221}" srcOrd="1" destOrd="0" presId="urn:microsoft.com/office/officeart/2005/8/layout/hList7#1"/>
    <dgm:cxn modelId="{750C1DF7-4295-4F6F-882D-E637EBD58714}" type="presParOf" srcId="{44AB2FBF-C7BF-4C2B-BE5A-518B0124E6F4}" destId="{76B6A199-F026-4D17-B3F0-D6C2618F025A}" srcOrd="2" destOrd="0" presId="urn:microsoft.com/office/officeart/2005/8/layout/hList7#1"/>
    <dgm:cxn modelId="{022AED51-29BA-4DAE-9F29-1AA4CBA0D982}" type="presParOf" srcId="{44AB2FBF-C7BF-4C2B-BE5A-518B0124E6F4}" destId="{D472BA25-724A-4BF8-B94C-A82EC9AFDB58}" srcOrd="3" destOrd="0" presId="urn:microsoft.com/office/officeart/2005/8/layout/hList7#1"/>
    <dgm:cxn modelId="{C98EEAC8-020F-489C-9CBB-58DAD6450D1F}" type="presParOf" srcId="{09D1826F-2901-4B92-A2E7-A6BB9002C3FD}" destId="{C9652985-01D7-4E7E-BC26-ED74B4199B2D}" srcOrd="1" destOrd="0" presId="urn:microsoft.com/office/officeart/2005/8/layout/hList7#1"/>
    <dgm:cxn modelId="{42AE822B-48A1-4A6F-BBEF-F3164635F22E}" type="presParOf" srcId="{09D1826F-2901-4B92-A2E7-A6BB9002C3FD}" destId="{10EBF832-11F1-4F97-8CC2-BD1A7631F137}" srcOrd="2" destOrd="0" presId="urn:microsoft.com/office/officeart/2005/8/layout/hList7#1"/>
    <dgm:cxn modelId="{829DCB28-ED13-4A0F-8BAF-B74190A19487}" type="presParOf" srcId="{10EBF832-11F1-4F97-8CC2-BD1A7631F137}" destId="{CEA6EA59-24D2-46F7-B0E0-4FBC6530E193}" srcOrd="0" destOrd="0" presId="urn:microsoft.com/office/officeart/2005/8/layout/hList7#1"/>
    <dgm:cxn modelId="{3C35700D-A374-472D-8742-392EF34FFD84}" type="presParOf" srcId="{10EBF832-11F1-4F97-8CC2-BD1A7631F137}" destId="{60842597-B982-48CD-8CF3-5F5C64FE9F46}" srcOrd="1" destOrd="0" presId="urn:microsoft.com/office/officeart/2005/8/layout/hList7#1"/>
    <dgm:cxn modelId="{DC47F1EE-1F28-496C-B56F-B7601E28BF64}" type="presParOf" srcId="{10EBF832-11F1-4F97-8CC2-BD1A7631F137}" destId="{3779D9AA-71BF-4753-A089-D926CF5CE164}" srcOrd="2" destOrd="0" presId="urn:microsoft.com/office/officeart/2005/8/layout/hList7#1"/>
    <dgm:cxn modelId="{65AC8D35-6B12-4A6E-8A90-7150810CDBEC}" type="presParOf" srcId="{10EBF832-11F1-4F97-8CC2-BD1A7631F137}" destId="{0DBCDF7B-6ABA-499E-9765-437C43E0CCC1}" srcOrd="3" destOrd="0" presId="urn:microsoft.com/office/officeart/2005/8/layout/hList7#1"/>
    <dgm:cxn modelId="{E664CE9B-F1F5-44CA-9E62-51BA0CB1AC0F}" type="presParOf" srcId="{09D1826F-2901-4B92-A2E7-A6BB9002C3FD}" destId="{BD52795A-0BF4-4EBF-B76A-91B2FE5DDA9A}" srcOrd="3" destOrd="0" presId="urn:microsoft.com/office/officeart/2005/8/layout/hList7#1"/>
    <dgm:cxn modelId="{212D280E-145A-4B3C-9926-ABBA154697A7}" type="presParOf" srcId="{09D1826F-2901-4B92-A2E7-A6BB9002C3FD}" destId="{2407B9F5-F513-409C-B6EF-1DC1DC92B4F0}" srcOrd="4" destOrd="0" presId="urn:microsoft.com/office/officeart/2005/8/layout/hList7#1"/>
    <dgm:cxn modelId="{65020E53-89C3-4EC9-B6AB-3083A27A333A}" type="presParOf" srcId="{2407B9F5-F513-409C-B6EF-1DC1DC92B4F0}" destId="{2FCC7443-7C19-458D-B81D-A16A25762F2B}" srcOrd="0" destOrd="0" presId="urn:microsoft.com/office/officeart/2005/8/layout/hList7#1"/>
    <dgm:cxn modelId="{10523870-5260-43D7-BEDD-CE5A3EA90CAA}" type="presParOf" srcId="{2407B9F5-F513-409C-B6EF-1DC1DC92B4F0}" destId="{443D6412-0860-42C5-8427-C9820DE2BBF2}" srcOrd="1" destOrd="0" presId="urn:microsoft.com/office/officeart/2005/8/layout/hList7#1"/>
    <dgm:cxn modelId="{A4BE8C5C-AFFD-40F4-90C1-E122FCFBD38C}" type="presParOf" srcId="{2407B9F5-F513-409C-B6EF-1DC1DC92B4F0}" destId="{88AD990E-B7CB-40E7-8098-D650D9A061EE}" srcOrd="2" destOrd="0" presId="urn:microsoft.com/office/officeart/2005/8/layout/hList7#1"/>
    <dgm:cxn modelId="{516498FC-6AE5-48FB-80AE-DD949E5629B9}" type="presParOf" srcId="{2407B9F5-F513-409C-B6EF-1DC1DC92B4F0}" destId="{3B8203A2-6D5C-4C92-94A1-B164D47716F7}" srcOrd="3" destOrd="0" presId="urn:microsoft.com/office/officeart/2005/8/layout/hList7#1"/>
    <dgm:cxn modelId="{F7F74518-D4CD-4DA4-B8A5-A28819073C22}" type="presParOf" srcId="{09D1826F-2901-4B92-A2E7-A6BB9002C3FD}" destId="{47C49922-5A57-43D0-A450-975FEE31E48F}" srcOrd="5" destOrd="0" presId="urn:microsoft.com/office/officeart/2005/8/layout/hList7#1"/>
    <dgm:cxn modelId="{C8A3DF38-1745-4DBF-B2AD-F8D6964BD800}" type="presParOf" srcId="{09D1826F-2901-4B92-A2E7-A6BB9002C3FD}" destId="{0A6859FB-3DF7-4249-92B1-92D3159600FB}" srcOrd="6" destOrd="0" presId="urn:microsoft.com/office/officeart/2005/8/layout/hList7#1"/>
    <dgm:cxn modelId="{F6ABE639-ADA5-42BD-9FB0-6B8F7E30499A}" type="presParOf" srcId="{0A6859FB-3DF7-4249-92B1-92D3159600FB}" destId="{931948B9-5E0F-4EAC-91C0-0592B2A230BF}" srcOrd="0" destOrd="0" presId="urn:microsoft.com/office/officeart/2005/8/layout/hList7#1"/>
    <dgm:cxn modelId="{ABB4DF67-1B55-46DA-B85E-B7138FC7CCE2}" type="presParOf" srcId="{0A6859FB-3DF7-4249-92B1-92D3159600FB}" destId="{18AFB5E0-5782-49B6-B929-2268EF7CEB15}" srcOrd="1" destOrd="0" presId="urn:microsoft.com/office/officeart/2005/8/layout/hList7#1"/>
    <dgm:cxn modelId="{F7CC095A-D1AE-4A52-AD3D-33AA984EEA10}" type="presParOf" srcId="{0A6859FB-3DF7-4249-92B1-92D3159600FB}" destId="{CA1263CD-C319-487C-979D-FE7556E5D739}" srcOrd="2" destOrd="0" presId="urn:microsoft.com/office/officeart/2005/8/layout/hList7#1"/>
    <dgm:cxn modelId="{3D47EAF3-97CB-40DE-BA38-424617FA53BB}" type="presParOf" srcId="{0A6859FB-3DF7-4249-92B1-92D3159600FB}" destId="{6D6DC8CA-191F-4F2C-941A-5C8E97B30BE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AA9AD0-7658-45E5-9E23-7908EA39E70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FA049A23-C407-4B82-BE8D-4505451ED79E}">
      <dgm:prSet custT="1"/>
      <dgm:spPr/>
      <dgm:t>
        <a:bodyPr/>
        <a:lstStyle/>
        <a:p>
          <a:pPr rtl="0"/>
          <a:r>
            <a:rPr lang="es-AR" sz="1800" b="0" i="0" dirty="0">
              <a:solidFill>
                <a:srgbClr val="FFFF00"/>
              </a:solidFill>
            </a:rPr>
            <a:t>AGENTE: debe existir un agente en el ambiente de trabajo que por sus propiedades puede producir un daño a la salud</a:t>
          </a:r>
          <a:endParaRPr lang="es-AR" sz="1800" dirty="0">
            <a:solidFill>
              <a:srgbClr val="FFFF00"/>
            </a:solidFill>
          </a:endParaRPr>
        </a:p>
      </dgm:t>
    </dgm:pt>
    <dgm:pt modelId="{F07FE3FF-8453-49F6-8456-E26AA0F67F71}" type="parTrans" cxnId="{B5855194-0481-42B8-ABD5-A1255F6DCBFD}">
      <dgm:prSet/>
      <dgm:spPr/>
      <dgm:t>
        <a:bodyPr/>
        <a:lstStyle/>
        <a:p>
          <a:endParaRPr lang="es-ES"/>
        </a:p>
      </dgm:t>
    </dgm:pt>
    <dgm:pt modelId="{D2937D83-2724-44C1-911C-E3FA35A58D9C}" type="sibTrans" cxnId="{B5855194-0481-42B8-ABD5-A1255F6DCBFD}">
      <dgm:prSet/>
      <dgm:spPr/>
      <dgm:t>
        <a:bodyPr/>
        <a:lstStyle/>
        <a:p>
          <a:endParaRPr lang="es-ES"/>
        </a:p>
      </dgm:t>
    </dgm:pt>
    <dgm:pt modelId="{D20B737B-3D72-4DA1-AF15-1AA5748E4FAF}">
      <dgm:prSet custT="1"/>
      <dgm:spPr/>
      <dgm:t>
        <a:bodyPr/>
        <a:lstStyle/>
        <a:p>
          <a:pPr rtl="0"/>
          <a:r>
            <a:rPr lang="es-AR" sz="1600" b="0" i="0" dirty="0" smtClean="0">
              <a:solidFill>
                <a:srgbClr val="FFFF00"/>
              </a:solidFill>
            </a:rPr>
            <a:t>EXPOSICION</a:t>
          </a:r>
          <a:r>
            <a:rPr lang="es-AR" sz="1600" b="0" i="0" dirty="0">
              <a:solidFill>
                <a:srgbClr val="FFFF00"/>
              </a:solidFill>
            </a:rPr>
            <a:t>: debe existir la demostración que el contacto entre el trabajador afectado y el agente o condiciones de trabajo nocivas sea capaz de provocar daño a la salud.</a:t>
          </a:r>
          <a:endParaRPr lang="es-AR" sz="1600" dirty="0">
            <a:solidFill>
              <a:srgbClr val="FFFF00"/>
            </a:solidFill>
          </a:endParaRPr>
        </a:p>
      </dgm:t>
    </dgm:pt>
    <dgm:pt modelId="{6D1C52AD-2759-438A-8F1B-9B0780BBC06D}" type="parTrans" cxnId="{F76A0F6D-40D4-4AD3-ABFB-494BB5CD43B0}">
      <dgm:prSet/>
      <dgm:spPr/>
      <dgm:t>
        <a:bodyPr/>
        <a:lstStyle/>
        <a:p>
          <a:endParaRPr lang="es-ES"/>
        </a:p>
      </dgm:t>
    </dgm:pt>
    <dgm:pt modelId="{7F07468F-FA44-4D7D-864D-EB0C685C492E}" type="sibTrans" cxnId="{F76A0F6D-40D4-4AD3-ABFB-494BB5CD43B0}">
      <dgm:prSet/>
      <dgm:spPr/>
      <dgm:t>
        <a:bodyPr/>
        <a:lstStyle/>
        <a:p>
          <a:endParaRPr lang="es-ES"/>
        </a:p>
      </dgm:t>
    </dgm:pt>
    <dgm:pt modelId="{60B7E8A2-13BD-4CBE-8126-6AE589C54A22}">
      <dgm:prSet/>
      <dgm:spPr/>
      <dgm:t>
        <a:bodyPr/>
        <a:lstStyle/>
        <a:p>
          <a:pPr rtl="0"/>
          <a:r>
            <a:rPr lang="es-AR" b="0" i="0" dirty="0">
              <a:solidFill>
                <a:srgbClr val="FFFF00"/>
              </a:solidFill>
            </a:rPr>
            <a:t>ENFERMEDAD: debe haber una enfermedad claramente definida.</a:t>
          </a:r>
          <a:endParaRPr lang="es-AR" dirty="0">
            <a:solidFill>
              <a:srgbClr val="FFFF00"/>
            </a:solidFill>
          </a:endParaRPr>
        </a:p>
      </dgm:t>
    </dgm:pt>
    <dgm:pt modelId="{BA4DEB68-3AAD-48BF-B65E-AA0B5F2858FB}" type="parTrans" cxnId="{8A734319-246F-4F24-812B-4F5E23C8F21B}">
      <dgm:prSet/>
      <dgm:spPr/>
      <dgm:t>
        <a:bodyPr/>
        <a:lstStyle/>
        <a:p>
          <a:endParaRPr lang="es-ES"/>
        </a:p>
      </dgm:t>
    </dgm:pt>
    <dgm:pt modelId="{7C2E57A6-E8DF-4303-87FE-AEFAC117F6C7}" type="sibTrans" cxnId="{8A734319-246F-4F24-812B-4F5E23C8F21B}">
      <dgm:prSet/>
      <dgm:spPr/>
      <dgm:t>
        <a:bodyPr/>
        <a:lstStyle/>
        <a:p>
          <a:endParaRPr lang="es-ES"/>
        </a:p>
      </dgm:t>
    </dgm:pt>
    <dgm:pt modelId="{E2634D82-5F75-4D2F-A607-4DB73AD81292}">
      <dgm:prSet/>
      <dgm:spPr/>
      <dgm:t>
        <a:bodyPr/>
        <a:lstStyle/>
        <a:p>
          <a:pPr rtl="0"/>
          <a:r>
            <a:rPr lang="es-AR" b="0" i="0" dirty="0">
              <a:solidFill>
                <a:srgbClr val="FFFF00"/>
              </a:solidFill>
            </a:rPr>
            <a:t>CONDICIONES DE EXPOSICION: un mismo agente puede presentar efectos nocivos diferentes</a:t>
          </a:r>
          <a:endParaRPr lang="es-AR" dirty="0">
            <a:solidFill>
              <a:srgbClr val="FFFF00"/>
            </a:solidFill>
          </a:endParaRPr>
        </a:p>
      </dgm:t>
    </dgm:pt>
    <dgm:pt modelId="{D4E65A08-F5D0-4B62-AF70-BD4821F64D53}" type="parTrans" cxnId="{54B1DE23-DE51-4541-BD33-8F43F6B3D78C}">
      <dgm:prSet/>
      <dgm:spPr/>
      <dgm:t>
        <a:bodyPr/>
        <a:lstStyle/>
        <a:p>
          <a:endParaRPr lang="es-ES"/>
        </a:p>
      </dgm:t>
    </dgm:pt>
    <dgm:pt modelId="{1DF8867D-C9B7-400B-B673-BA26F83FC181}" type="sibTrans" cxnId="{54B1DE23-DE51-4541-BD33-8F43F6B3D78C}">
      <dgm:prSet/>
      <dgm:spPr/>
      <dgm:t>
        <a:bodyPr/>
        <a:lstStyle/>
        <a:p>
          <a:endParaRPr lang="es-ES"/>
        </a:p>
      </dgm:t>
    </dgm:pt>
    <dgm:pt modelId="{13F29E53-9C76-4761-AD91-5994E70E5142}" type="pres">
      <dgm:prSet presAssocID="{1EAA9AD0-7658-45E5-9E23-7908EA39E703}" presName="CompostProcess" presStyleCnt="0">
        <dgm:presLayoutVars>
          <dgm:dir/>
          <dgm:resizeHandles val="exact"/>
        </dgm:presLayoutVars>
      </dgm:prSet>
      <dgm:spPr/>
      <dgm:t>
        <a:bodyPr/>
        <a:lstStyle/>
        <a:p>
          <a:endParaRPr lang="es-ES"/>
        </a:p>
      </dgm:t>
    </dgm:pt>
    <dgm:pt modelId="{44B12DC0-6BB0-44B9-9569-07D96A20F46C}" type="pres">
      <dgm:prSet presAssocID="{1EAA9AD0-7658-45E5-9E23-7908EA39E703}" presName="arrow" presStyleLbl="bgShp" presStyleIdx="0" presStyleCnt="1"/>
      <dgm:spPr/>
    </dgm:pt>
    <dgm:pt modelId="{1705E543-D301-4D90-BAAD-1F3638DE76E4}" type="pres">
      <dgm:prSet presAssocID="{1EAA9AD0-7658-45E5-9E23-7908EA39E703}" presName="linearProcess" presStyleCnt="0"/>
      <dgm:spPr/>
    </dgm:pt>
    <dgm:pt modelId="{DBE021AD-E034-448E-A948-25BF8EA727C6}" type="pres">
      <dgm:prSet presAssocID="{FA049A23-C407-4B82-BE8D-4505451ED79E}" presName="textNode" presStyleLbl="node1" presStyleIdx="0" presStyleCnt="4" custScaleY="153010">
        <dgm:presLayoutVars>
          <dgm:bulletEnabled val="1"/>
        </dgm:presLayoutVars>
      </dgm:prSet>
      <dgm:spPr/>
      <dgm:t>
        <a:bodyPr/>
        <a:lstStyle/>
        <a:p>
          <a:endParaRPr lang="es-ES"/>
        </a:p>
      </dgm:t>
    </dgm:pt>
    <dgm:pt modelId="{D448B8F2-28A5-476F-A009-B13B829DFB83}" type="pres">
      <dgm:prSet presAssocID="{D2937D83-2724-44C1-911C-E3FA35A58D9C}" presName="sibTrans" presStyleCnt="0"/>
      <dgm:spPr/>
    </dgm:pt>
    <dgm:pt modelId="{72B1E05E-D2A6-4EB4-A195-4CB2F7E38CA8}" type="pres">
      <dgm:prSet presAssocID="{D20B737B-3D72-4DA1-AF15-1AA5748E4FAF}" presName="textNode" presStyleLbl="node1" presStyleIdx="1" presStyleCnt="4" custScaleY="151338">
        <dgm:presLayoutVars>
          <dgm:bulletEnabled val="1"/>
        </dgm:presLayoutVars>
      </dgm:prSet>
      <dgm:spPr/>
      <dgm:t>
        <a:bodyPr/>
        <a:lstStyle/>
        <a:p>
          <a:endParaRPr lang="es-ES"/>
        </a:p>
      </dgm:t>
    </dgm:pt>
    <dgm:pt modelId="{4AAE2C0E-065E-41FD-AE85-E299115F763B}" type="pres">
      <dgm:prSet presAssocID="{7F07468F-FA44-4D7D-864D-EB0C685C492E}" presName="sibTrans" presStyleCnt="0"/>
      <dgm:spPr/>
    </dgm:pt>
    <dgm:pt modelId="{965C5316-65F6-451F-AC10-C6102D14D290}" type="pres">
      <dgm:prSet presAssocID="{60B7E8A2-13BD-4CBE-8126-6AE589C54A22}" presName="textNode" presStyleLbl="node1" presStyleIdx="2" presStyleCnt="4" custScaleY="142977">
        <dgm:presLayoutVars>
          <dgm:bulletEnabled val="1"/>
        </dgm:presLayoutVars>
      </dgm:prSet>
      <dgm:spPr/>
      <dgm:t>
        <a:bodyPr/>
        <a:lstStyle/>
        <a:p>
          <a:endParaRPr lang="es-ES"/>
        </a:p>
      </dgm:t>
    </dgm:pt>
    <dgm:pt modelId="{F35E9440-0A8A-4064-8D69-8C77C8D5AC5D}" type="pres">
      <dgm:prSet presAssocID="{7C2E57A6-E8DF-4303-87FE-AEFAC117F6C7}" presName="sibTrans" presStyleCnt="0"/>
      <dgm:spPr/>
    </dgm:pt>
    <dgm:pt modelId="{555B021E-8793-451C-9B1B-0818FB67C470}" type="pres">
      <dgm:prSet presAssocID="{E2634D82-5F75-4D2F-A607-4DB73AD81292}" presName="textNode" presStyleLbl="node1" presStyleIdx="3" presStyleCnt="4" custScaleY="139632">
        <dgm:presLayoutVars>
          <dgm:bulletEnabled val="1"/>
        </dgm:presLayoutVars>
      </dgm:prSet>
      <dgm:spPr/>
      <dgm:t>
        <a:bodyPr/>
        <a:lstStyle/>
        <a:p>
          <a:endParaRPr lang="es-ES"/>
        </a:p>
      </dgm:t>
    </dgm:pt>
  </dgm:ptLst>
  <dgm:cxnLst>
    <dgm:cxn modelId="{F25836F1-7090-4EBA-B8FB-8A15CB359998}" type="presOf" srcId="{FA049A23-C407-4B82-BE8D-4505451ED79E}" destId="{DBE021AD-E034-448E-A948-25BF8EA727C6}" srcOrd="0" destOrd="0" presId="urn:microsoft.com/office/officeart/2005/8/layout/hProcess9"/>
    <dgm:cxn modelId="{54B1DE23-DE51-4541-BD33-8F43F6B3D78C}" srcId="{1EAA9AD0-7658-45E5-9E23-7908EA39E703}" destId="{E2634D82-5F75-4D2F-A607-4DB73AD81292}" srcOrd="3" destOrd="0" parTransId="{D4E65A08-F5D0-4B62-AF70-BD4821F64D53}" sibTransId="{1DF8867D-C9B7-400B-B673-BA26F83FC181}"/>
    <dgm:cxn modelId="{B5855194-0481-42B8-ABD5-A1255F6DCBFD}" srcId="{1EAA9AD0-7658-45E5-9E23-7908EA39E703}" destId="{FA049A23-C407-4B82-BE8D-4505451ED79E}" srcOrd="0" destOrd="0" parTransId="{F07FE3FF-8453-49F6-8456-E26AA0F67F71}" sibTransId="{D2937D83-2724-44C1-911C-E3FA35A58D9C}"/>
    <dgm:cxn modelId="{95EC7AFE-ADF7-4AC6-8032-E83E4D267623}" type="presOf" srcId="{D20B737B-3D72-4DA1-AF15-1AA5748E4FAF}" destId="{72B1E05E-D2A6-4EB4-A195-4CB2F7E38CA8}" srcOrd="0" destOrd="0" presId="urn:microsoft.com/office/officeart/2005/8/layout/hProcess9"/>
    <dgm:cxn modelId="{8A734319-246F-4F24-812B-4F5E23C8F21B}" srcId="{1EAA9AD0-7658-45E5-9E23-7908EA39E703}" destId="{60B7E8A2-13BD-4CBE-8126-6AE589C54A22}" srcOrd="2" destOrd="0" parTransId="{BA4DEB68-3AAD-48BF-B65E-AA0B5F2858FB}" sibTransId="{7C2E57A6-E8DF-4303-87FE-AEFAC117F6C7}"/>
    <dgm:cxn modelId="{88F6F107-3540-48AA-B872-FCAE6BA45A90}" type="presOf" srcId="{E2634D82-5F75-4D2F-A607-4DB73AD81292}" destId="{555B021E-8793-451C-9B1B-0818FB67C470}" srcOrd="0" destOrd="0" presId="urn:microsoft.com/office/officeart/2005/8/layout/hProcess9"/>
    <dgm:cxn modelId="{4D772063-B67C-48F0-8ED1-6D51B6FDA1BD}" type="presOf" srcId="{1EAA9AD0-7658-45E5-9E23-7908EA39E703}" destId="{13F29E53-9C76-4761-AD91-5994E70E5142}" srcOrd="0" destOrd="0" presId="urn:microsoft.com/office/officeart/2005/8/layout/hProcess9"/>
    <dgm:cxn modelId="{F76A0F6D-40D4-4AD3-ABFB-494BB5CD43B0}" srcId="{1EAA9AD0-7658-45E5-9E23-7908EA39E703}" destId="{D20B737B-3D72-4DA1-AF15-1AA5748E4FAF}" srcOrd="1" destOrd="0" parTransId="{6D1C52AD-2759-438A-8F1B-9B0780BBC06D}" sibTransId="{7F07468F-FA44-4D7D-864D-EB0C685C492E}"/>
    <dgm:cxn modelId="{1EA4F99E-01D3-4C2C-B14A-A9589556801F}" type="presOf" srcId="{60B7E8A2-13BD-4CBE-8126-6AE589C54A22}" destId="{965C5316-65F6-451F-AC10-C6102D14D290}" srcOrd="0" destOrd="0" presId="urn:microsoft.com/office/officeart/2005/8/layout/hProcess9"/>
    <dgm:cxn modelId="{978D4A6E-C141-4175-8323-63198DCC37FC}" type="presParOf" srcId="{13F29E53-9C76-4761-AD91-5994E70E5142}" destId="{44B12DC0-6BB0-44B9-9569-07D96A20F46C}" srcOrd="0" destOrd="0" presId="urn:microsoft.com/office/officeart/2005/8/layout/hProcess9"/>
    <dgm:cxn modelId="{A885E381-A41D-4240-9904-36212306D561}" type="presParOf" srcId="{13F29E53-9C76-4761-AD91-5994E70E5142}" destId="{1705E543-D301-4D90-BAAD-1F3638DE76E4}" srcOrd="1" destOrd="0" presId="urn:microsoft.com/office/officeart/2005/8/layout/hProcess9"/>
    <dgm:cxn modelId="{29A4ED28-6DD7-438E-8072-54F8CD792791}" type="presParOf" srcId="{1705E543-D301-4D90-BAAD-1F3638DE76E4}" destId="{DBE021AD-E034-448E-A948-25BF8EA727C6}" srcOrd="0" destOrd="0" presId="urn:microsoft.com/office/officeart/2005/8/layout/hProcess9"/>
    <dgm:cxn modelId="{3E648F3C-E6F4-44C6-8B46-3FDEC3607D5B}" type="presParOf" srcId="{1705E543-D301-4D90-BAAD-1F3638DE76E4}" destId="{D448B8F2-28A5-476F-A009-B13B829DFB83}" srcOrd="1" destOrd="0" presId="urn:microsoft.com/office/officeart/2005/8/layout/hProcess9"/>
    <dgm:cxn modelId="{6470B71A-8D95-4931-AEBF-D74C630C0873}" type="presParOf" srcId="{1705E543-D301-4D90-BAAD-1F3638DE76E4}" destId="{72B1E05E-D2A6-4EB4-A195-4CB2F7E38CA8}" srcOrd="2" destOrd="0" presId="urn:microsoft.com/office/officeart/2005/8/layout/hProcess9"/>
    <dgm:cxn modelId="{C63C10B8-8C29-4F49-9332-7B65AB82E7DF}" type="presParOf" srcId="{1705E543-D301-4D90-BAAD-1F3638DE76E4}" destId="{4AAE2C0E-065E-41FD-AE85-E299115F763B}" srcOrd="3" destOrd="0" presId="urn:microsoft.com/office/officeart/2005/8/layout/hProcess9"/>
    <dgm:cxn modelId="{0C73DC35-13A4-4217-939C-C62AB1D7F61B}" type="presParOf" srcId="{1705E543-D301-4D90-BAAD-1F3638DE76E4}" destId="{965C5316-65F6-451F-AC10-C6102D14D290}" srcOrd="4" destOrd="0" presId="urn:microsoft.com/office/officeart/2005/8/layout/hProcess9"/>
    <dgm:cxn modelId="{85A72E99-6EEF-439F-A745-AF54A47D9C82}" type="presParOf" srcId="{1705E543-D301-4D90-BAAD-1F3638DE76E4}" destId="{F35E9440-0A8A-4064-8D69-8C77C8D5AC5D}" srcOrd="5" destOrd="0" presId="urn:microsoft.com/office/officeart/2005/8/layout/hProcess9"/>
    <dgm:cxn modelId="{2C032217-0836-419D-B5DC-5C1EE56435E7}" type="presParOf" srcId="{1705E543-D301-4D90-BAAD-1F3638DE76E4}" destId="{555B021E-8793-451C-9B1B-0818FB67C47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39605-75C8-4E05-91BD-BE2319DCDDC7}">
      <dsp:nvSpPr>
        <dsp:cNvPr id="0" name=""/>
        <dsp:cNvSpPr/>
      </dsp:nvSpPr>
      <dsp:spPr>
        <a:xfrm rot="21300000">
          <a:off x="492691" y="1365215"/>
          <a:ext cx="7839529" cy="685869"/>
        </a:xfrm>
        <a:prstGeom prst="mathMinus">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B0D46-BFDA-4024-A2AC-4F7E68B6C437}">
      <dsp:nvSpPr>
        <dsp:cNvPr id="0" name=""/>
        <dsp:cNvSpPr/>
      </dsp:nvSpPr>
      <dsp:spPr>
        <a:xfrm>
          <a:off x="1058989" y="170815"/>
          <a:ext cx="2647473" cy="1366520"/>
        </a:xfrm>
        <a:prstGeom prst="down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008F9-4662-471F-91D8-0C268C3C9EBB}">
      <dsp:nvSpPr>
        <dsp:cNvPr id="0" name=""/>
        <dsp:cNvSpPr/>
      </dsp:nvSpPr>
      <dsp:spPr>
        <a:xfrm>
          <a:off x="4677203" y="0"/>
          <a:ext cx="2823972" cy="143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S" sz="2500" kern="1200" dirty="0"/>
            <a:t>El trabajo como fuente de salud</a:t>
          </a:r>
        </a:p>
      </dsp:txBody>
      <dsp:txXfrm>
        <a:off x="4677203" y="0"/>
        <a:ext cx="2823972" cy="1434846"/>
      </dsp:txXfrm>
    </dsp:sp>
    <dsp:sp modelId="{06A2CBE0-5CBD-44FE-B3F7-FBD1A1BC9C16}">
      <dsp:nvSpPr>
        <dsp:cNvPr id="0" name=""/>
        <dsp:cNvSpPr/>
      </dsp:nvSpPr>
      <dsp:spPr>
        <a:xfrm>
          <a:off x="5118449" y="1878965"/>
          <a:ext cx="2647473" cy="1366520"/>
        </a:xfrm>
        <a:prstGeom prst="up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B8018-7D37-49E6-9B9A-7090FD05F22F}">
      <dsp:nvSpPr>
        <dsp:cNvPr id="0" name=""/>
        <dsp:cNvSpPr/>
      </dsp:nvSpPr>
      <dsp:spPr>
        <a:xfrm>
          <a:off x="1323736" y="1981454"/>
          <a:ext cx="2823972" cy="143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S" sz="2500" kern="1200" dirty="0"/>
            <a:t>El trabajo como riesgo de salud</a:t>
          </a:r>
        </a:p>
      </dsp:txBody>
      <dsp:txXfrm>
        <a:off x="1323736" y="1981454"/>
        <a:ext cx="2823972" cy="14348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C063D-BF3B-40AE-A784-58130CFDDE40}">
      <dsp:nvSpPr>
        <dsp:cNvPr id="0" name=""/>
        <dsp:cNvSpPr/>
      </dsp:nvSpPr>
      <dsp:spPr>
        <a:xfrm>
          <a:off x="0" y="182880"/>
          <a:ext cx="11183815" cy="21170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AR" sz="2800" b="0" i="0" kern="1200" dirty="0">
              <a:solidFill>
                <a:srgbClr val="FFFF00"/>
              </a:solidFill>
            </a:rPr>
            <a:t>Criterio cualitativo: consiste en establecer la lista indicativa de las ocupaciones donde se pueda producir la exposición, sin señalar la intensidad de la misma</a:t>
          </a:r>
          <a:endParaRPr lang="es-AR" sz="2800" kern="1200" dirty="0">
            <a:solidFill>
              <a:srgbClr val="FFFF00"/>
            </a:solidFill>
          </a:endParaRPr>
        </a:p>
      </dsp:txBody>
      <dsp:txXfrm>
        <a:off x="103345" y="286225"/>
        <a:ext cx="10977125" cy="1910339"/>
      </dsp:txXfrm>
    </dsp:sp>
    <dsp:sp modelId="{C0C826D2-5ADD-4028-AC6A-0BC4D8E4A7B9}">
      <dsp:nvSpPr>
        <dsp:cNvPr id="0" name=""/>
        <dsp:cNvSpPr/>
      </dsp:nvSpPr>
      <dsp:spPr>
        <a:xfrm>
          <a:off x="0" y="2380550"/>
          <a:ext cx="11183815" cy="18819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AR" sz="2800" b="0" i="0" kern="1200" dirty="0">
              <a:solidFill>
                <a:srgbClr val="FFFF00"/>
              </a:solidFill>
            </a:rPr>
            <a:t>Criterio cuantitativo: que asocia la exposición con las disposiciones existentes acerca de los valores umbrales limite, o concentraciones máximas permisibles de exposición</a:t>
          </a:r>
          <a:endParaRPr lang="es-AR" sz="2800" kern="1200" dirty="0">
            <a:solidFill>
              <a:srgbClr val="FFFF00"/>
            </a:solidFill>
          </a:endParaRPr>
        </a:p>
      </dsp:txBody>
      <dsp:txXfrm>
        <a:off x="91870" y="2472420"/>
        <a:ext cx="11000075" cy="16982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378ED-D1C9-4BFE-BA9E-02D60B3150E5}">
      <dsp:nvSpPr>
        <dsp:cNvPr id="0" name=""/>
        <dsp:cNvSpPr/>
      </dsp:nvSpPr>
      <dsp:spPr>
        <a:xfrm>
          <a:off x="54" y="397791"/>
          <a:ext cx="5173442" cy="178396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AR" sz="1900" b="0" i="0" kern="1200" dirty="0">
              <a:solidFill>
                <a:srgbClr val="FFFF00"/>
              </a:solidFill>
            </a:rPr>
            <a:t>FUNDAMENTOS PATOLOGICOS: Se refieren a la especificidad de un efecto atribuible a la acción de un agente determinado. La demostración de la especificidad del efecto con base en la patología es de tres tipos</a:t>
          </a:r>
          <a:endParaRPr lang="es-AR" sz="1900" kern="1200" dirty="0">
            <a:solidFill>
              <a:srgbClr val="FFFF00"/>
            </a:solidFill>
          </a:endParaRPr>
        </a:p>
      </dsp:txBody>
      <dsp:txXfrm>
        <a:off x="54" y="397791"/>
        <a:ext cx="5173442" cy="1783968"/>
      </dsp:txXfrm>
    </dsp:sp>
    <dsp:sp modelId="{4F841505-681B-4BF0-B7E4-EAF296C337C9}">
      <dsp:nvSpPr>
        <dsp:cNvPr id="0" name=""/>
        <dsp:cNvSpPr/>
      </dsp:nvSpPr>
      <dsp:spPr>
        <a:xfrm>
          <a:off x="54" y="2181760"/>
          <a:ext cx="5173442" cy="114740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AR" sz="1900" b="0" i="0" kern="1200"/>
            <a:t>Clínica</a:t>
          </a:r>
          <a:endParaRPr lang="es-AR" sz="1900" kern="1200"/>
        </a:p>
        <a:p>
          <a:pPr marL="171450" lvl="1" indent="-171450" algn="l" defTabSz="844550" rtl="0">
            <a:lnSpc>
              <a:spcPct val="90000"/>
            </a:lnSpc>
            <a:spcBef>
              <a:spcPct val="0"/>
            </a:spcBef>
            <a:spcAft>
              <a:spcPct val="15000"/>
            </a:spcAft>
            <a:buChar char="••"/>
          </a:pPr>
          <a:r>
            <a:rPr lang="es-AR" sz="1900" b="0" i="0" kern="1200"/>
            <a:t>Anatomía-patológica.</a:t>
          </a:r>
          <a:endParaRPr lang="es-AR" sz="1900" kern="1200"/>
        </a:p>
        <a:p>
          <a:pPr marL="171450" lvl="1" indent="-171450" algn="l" defTabSz="844550" rtl="0">
            <a:lnSpc>
              <a:spcPct val="90000"/>
            </a:lnSpc>
            <a:spcBef>
              <a:spcPct val="0"/>
            </a:spcBef>
            <a:spcAft>
              <a:spcPct val="15000"/>
            </a:spcAft>
            <a:buChar char="••"/>
          </a:pPr>
          <a:r>
            <a:rPr lang="es-AR" sz="1900" b="0" i="0" kern="1200"/>
            <a:t>Experimental</a:t>
          </a:r>
          <a:endParaRPr lang="es-AR" sz="1900" kern="1200"/>
        </a:p>
      </dsp:txBody>
      <dsp:txXfrm>
        <a:off x="54" y="2181760"/>
        <a:ext cx="5173442" cy="1147409"/>
      </dsp:txXfrm>
    </dsp:sp>
    <dsp:sp modelId="{E41F9A2A-9A95-4FEA-83F8-6BB1DE531953}">
      <dsp:nvSpPr>
        <dsp:cNvPr id="0" name=""/>
        <dsp:cNvSpPr/>
      </dsp:nvSpPr>
      <dsp:spPr>
        <a:xfrm>
          <a:off x="5897777" y="397791"/>
          <a:ext cx="5173442" cy="178396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AR" sz="1900" b="0" i="0" kern="1200" dirty="0">
              <a:solidFill>
                <a:srgbClr val="FFFF00"/>
              </a:solidFill>
            </a:rPr>
            <a:t>FUNDAMENTOS MEDICO-LEGALES: No tienen los fundamentos señalados anteriormente. Pero hay variadas razones que lo justifican y que son de orden social, cultural y tradiciones de jurisprudencia que justifican su inclusión.</a:t>
          </a:r>
          <a:endParaRPr lang="es-AR" sz="1900" kern="1200" dirty="0">
            <a:solidFill>
              <a:srgbClr val="FFFF00"/>
            </a:solidFill>
          </a:endParaRPr>
        </a:p>
      </dsp:txBody>
      <dsp:txXfrm>
        <a:off x="5897777" y="397791"/>
        <a:ext cx="5173442" cy="1783968"/>
      </dsp:txXfrm>
    </dsp:sp>
    <dsp:sp modelId="{BDF623F3-1354-4A9E-840A-0C15A95A535A}">
      <dsp:nvSpPr>
        <dsp:cNvPr id="0" name=""/>
        <dsp:cNvSpPr/>
      </dsp:nvSpPr>
      <dsp:spPr>
        <a:xfrm>
          <a:off x="5897777" y="2181760"/>
          <a:ext cx="5173442" cy="114740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2A515-36E3-4C53-B9BD-96036B0D720C}">
      <dsp:nvSpPr>
        <dsp:cNvPr id="0" name=""/>
        <dsp:cNvSpPr/>
      </dsp:nvSpPr>
      <dsp:spPr>
        <a:xfrm>
          <a:off x="0" y="21588"/>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solidFill>
                <a:srgbClr val="FFFF00"/>
              </a:solidFill>
            </a:rPr>
            <a:t>                                                   Accidente “in itinere”</a:t>
          </a:r>
          <a:endParaRPr lang="es-AR" sz="1900" kern="1200" dirty="0">
            <a:solidFill>
              <a:srgbClr val="FFFF00"/>
            </a:solidFill>
          </a:endParaRPr>
        </a:p>
      </dsp:txBody>
      <dsp:txXfrm>
        <a:off x="22246" y="43834"/>
        <a:ext cx="11028320" cy="411223"/>
      </dsp:txXfrm>
    </dsp:sp>
    <dsp:sp modelId="{87E01FDD-FB7D-48A5-BC61-6B28ADBBC667}">
      <dsp:nvSpPr>
        <dsp:cNvPr id="0" name=""/>
        <dsp:cNvSpPr/>
      </dsp:nvSpPr>
      <dsp:spPr>
        <a:xfrm>
          <a:off x="0" y="532023"/>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t>                                                   </a:t>
          </a:r>
          <a:r>
            <a:rPr lang="es-AR" sz="1900" b="0" i="0" kern="1200" dirty="0">
              <a:solidFill>
                <a:srgbClr val="FFFF00"/>
              </a:solidFill>
            </a:rPr>
            <a:t>Accidente laboral en el lugar de trabajo</a:t>
          </a:r>
          <a:endParaRPr lang="es-AR" sz="1900" kern="1200" dirty="0">
            <a:solidFill>
              <a:srgbClr val="FFFF00"/>
            </a:solidFill>
          </a:endParaRPr>
        </a:p>
      </dsp:txBody>
      <dsp:txXfrm>
        <a:off x="22246" y="554269"/>
        <a:ext cx="11028320" cy="411223"/>
      </dsp:txXfrm>
    </dsp:sp>
    <dsp:sp modelId="{B0654180-EDB0-450E-B5AB-8B9A915C3332}">
      <dsp:nvSpPr>
        <dsp:cNvPr id="0" name=""/>
        <dsp:cNvSpPr/>
      </dsp:nvSpPr>
      <dsp:spPr>
        <a:xfrm>
          <a:off x="0" y="1042458"/>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t>                                                   </a:t>
          </a:r>
          <a:r>
            <a:rPr lang="es-AR" sz="1900" b="0" i="0" kern="1200" dirty="0">
              <a:solidFill>
                <a:srgbClr val="FFFF00"/>
              </a:solidFill>
            </a:rPr>
            <a:t>Victima de un asalto</a:t>
          </a:r>
          <a:endParaRPr lang="es-AR" sz="1900" kern="1200" dirty="0">
            <a:solidFill>
              <a:srgbClr val="FFFF00"/>
            </a:solidFill>
          </a:endParaRPr>
        </a:p>
      </dsp:txBody>
      <dsp:txXfrm>
        <a:off x="22246" y="1064704"/>
        <a:ext cx="11028320" cy="411223"/>
      </dsp:txXfrm>
    </dsp:sp>
    <dsp:sp modelId="{D241B250-4988-489E-8336-47EEB72D90E1}">
      <dsp:nvSpPr>
        <dsp:cNvPr id="0" name=""/>
        <dsp:cNvSpPr/>
      </dsp:nvSpPr>
      <dsp:spPr>
        <a:xfrm>
          <a:off x="0" y="1552893"/>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t>                                                   </a:t>
          </a:r>
          <a:r>
            <a:rPr lang="es-AR" sz="1900" b="0" i="0" kern="1200" dirty="0">
              <a:solidFill>
                <a:srgbClr val="FFFF00"/>
              </a:solidFill>
            </a:rPr>
            <a:t>Lesiones por movimientos repetidos de miembro superior.</a:t>
          </a:r>
          <a:endParaRPr lang="es-AR" sz="1900" kern="1200" dirty="0">
            <a:solidFill>
              <a:srgbClr val="FFFF00"/>
            </a:solidFill>
          </a:endParaRPr>
        </a:p>
      </dsp:txBody>
      <dsp:txXfrm>
        <a:off x="22246" y="1575139"/>
        <a:ext cx="11028320" cy="411223"/>
      </dsp:txXfrm>
    </dsp:sp>
    <dsp:sp modelId="{DEB7B4FA-9FBC-4A5A-A478-79E93152FAF4}">
      <dsp:nvSpPr>
        <dsp:cNvPr id="0" name=""/>
        <dsp:cNvSpPr/>
      </dsp:nvSpPr>
      <dsp:spPr>
        <a:xfrm>
          <a:off x="0" y="2063328"/>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t>                                                    </a:t>
          </a:r>
          <a:r>
            <a:rPr lang="es-AR" sz="1900" b="0" i="0" kern="1200" dirty="0">
              <a:solidFill>
                <a:srgbClr val="FFFF00"/>
              </a:solidFill>
            </a:rPr>
            <a:t>Lesiones por ruido o trauma acústico</a:t>
          </a:r>
          <a:r>
            <a:rPr lang="es-AR" sz="1900" b="0" i="0" kern="1200" dirty="0"/>
            <a:t>.</a:t>
          </a:r>
          <a:endParaRPr lang="es-AR" sz="1900" kern="1200" dirty="0"/>
        </a:p>
      </dsp:txBody>
      <dsp:txXfrm>
        <a:off x="22246" y="2085574"/>
        <a:ext cx="11028320" cy="411223"/>
      </dsp:txXfrm>
    </dsp:sp>
    <dsp:sp modelId="{6F6C130D-FD46-4DE7-BAB8-A137D935F117}">
      <dsp:nvSpPr>
        <dsp:cNvPr id="0" name=""/>
        <dsp:cNvSpPr/>
      </dsp:nvSpPr>
      <dsp:spPr>
        <a:xfrm>
          <a:off x="0" y="2573763"/>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solidFill>
                <a:srgbClr val="FFFF00"/>
              </a:solidFill>
            </a:rPr>
            <a:t>                                                    Enfermedades por di stress.</a:t>
          </a:r>
          <a:endParaRPr lang="es-AR" sz="1900" kern="1200" dirty="0">
            <a:solidFill>
              <a:srgbClr val="FFFF00"/>
            </a:solidFill>
          </a:endParaRPr>
        </a:p>
      </dsp:txBody>
      <dsp:txXfrm>
        <a:off x="22246" y="2596009"/>
        <a:ext cx="11028320" cy="411223"/>
      </dsp:txXfrm>
    </dsp:sp>
    <dsp:sp modelId="{FC1AD904-6468-42CB-A685-7E561263381E}">
      <dsp:nvSpPr>
        <dsp:cNvPr id="0" name=""/>
        <dsp:cNvSpPr/>
      </dsp:nvSpPr>
      <dsp:spPr>
        <a:xfrm>
          <a:off x="0" y="3084198"/>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t>                                                    </a:t>
          </a:r>
          <a:r>
            <a:rPr lang="es-AR" sz="1900" b="0" i="0" kern="1200" dirty="0">
              <a:solidFill>
                <a:srgbClr val="FFFF00"/>
              </a:solidFill>
            </a:rPr>
            <a:t>Conflicto organizacional</a:t>
          </a:r>
          <a:r>
            <a:rPr lang="es-AR" sz="1900" b="0" i="0" kern="1200" dirty="0"/>
            <a:t>.</a:t>
          </a:r>
          <a:endParaRPr lang="es-AR" sz="1900" kern="1200" dirty="0"/>
        </a:p>
      </dsp:txBody>
      <dsp:txXfrm>
        <a:off x="22246" y="3106444"/>
        <a:ext cx="11028320" cy="411223"/>
      </dsp:txXfrm>
    </dsp:sp>
    <dsp:sp modelId="{A83F9BC2-28C5-4760-AE45-342B6C6CBBF3}">
      <dsp:nvSpPr>
        <dsp:cNvPr id="0" name=""/>
        <dsp:cNvSpPr/>
      </dsp:nvSpPr>
      <dsp:spPr>
        <a:xfrm>
          <a:off x="0" y="3594633"/>
          <a:ext cx="110728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AR" sz="1900" b="0" i="0" kern="1200" dirty="0"/>
            <a:t>                                                    </a:t>
          </a:r>
          <a:r>
            <a:rPr lang="es-AR" sz="1900" b="0" i="0" kern="1200" dirty="0">
              <a:solidFill>
                <a:srgbClr val="FFFF00"/>
              </a:solidFill>
            </a:rPr>
            <a:t>Conflicto con entorno grupal </a:t>
          </a:r>
          <a:r>
            <a:rPr lang="es-AR" sz="1900" b="0" i="0" kern="1200" dirty="0"/>
            <a:t>                                                                                                                                                                                                                                </a:t>
          </a:r>
          <a:endParaRPr lang="es-AR" sz="1900" kern="1200" dirty="0"/>
        </a:p>
      </dsp:txBody>
      <dsp:txXfrm>
        <a:off x="22246" y="3616879"/>
        <a:ext cx="11028320" cy="4112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5C81A-9F1F-42E0-B267-832522C6E131}">
      <dsp:nvSpPr>
        <dsp:cNvPr id="0" name=""/>
        <dsp:cNvSpPr/>
      </dsp:nvSpPr>
      <dsp:spPr>
        <a:xfrm>
          <a:off x="0" y="76465"/>
          <a:ext cx="1082992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AR" sz="2200" b="0" i="0" kern="1200" dirty="0"/>
            <a:t>Es la reacción fisiológica </a:t>
          </a:r>
          <a:r>
            <a:rPr lang="es-AR" sz="2200" b="0" i="0" kern="1200" dirty="0" smtClean="0"/>
            <a:t>en </a:t>
          </a:r>
          <a:r>
            <a:rPr lang="es-AR" sz="2200" b="0" i="0" kern="1200" dirty="0"/>
            <a:t>la cual por diversos mecanismos el organismo trata de adaptarse o afrontar una situación que resulte amenazante para su estabilidad y continuidad.</a:t>
          </a:r>
          <a:endParaRPr lang="es-AR" sz="2200" kern="1200" dirty="0"/>
        </a:p>
      </dsp:txBody>
      <dsp:txXfrm>
        <a:off x="60313" y="136778"/>
        <a:ext cx="10709299" cy="1114894"/>
      </dsp:txXfrm>
    </dsp:sp>
    <dsp:sp modelId="{63623E64-0458-4E33-A818-B519C446B088}">
      <dsp:nvSpPr>
        <dsp:cNvPr id="0" name=""/>
        <dsp:cNvSpPr/>
      </dsp:nvSpPr>
      <dsp:spPr>
        <a:xfrm>
          <a:off x="0" y="1375345"/>
          <a:ext cx="1082992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AR" sz="2200" b="0" i="0" kern="1200" dirty="0"/>
            <a:t>Es una respuesta natural y necesaria para la supervivencia (</a:t>
          </a:r>
          <a:r>
            <a:rPr lang="es-AR" sz="2200" b="0" i="0" kern="1200" dirty="0" err="1"/>
            <a:t>eustress</a:t>
          </a:r>
          <a:r>
            <a:rPr lang="es-AR" sz="2200" b="0" i="0" kern="1200" dirty="0"/>
            <a:t>) , a pesar de lo cual hoy en día suele evocar </a:t>
          </a:r>
          <a:r>
            <a:rPr lang="es-AR" sz="2200" b="0" i="0" kern="1200" dirty="0" smtClean="0"/>
            <a:t>la </a:t>
          </a:r>
          <a:r>
            <a:rPr lang="es-AR" sz="2200" b="0" i="0" kern="1200" dirty="0"/>
            <a:t>patología  (</a:t>
          </a:r>
          <a:r>
            <a:rPr lang="es-AR" sz="2200" b="0" i="0" kern="1200" dirty="0" err="1"/>
            <a:t>distress</a:t>
          </a:r>
          <a:r>
            <a:rPr lang="es-AR" sz="2200" b="0" i="0" kern="1200" dirty="0"/>
            <a:t>)</a:t>
          </a:r>
          <a:endParaRPr lang="es-AR" sz="2200" kern="1200" dirty="0"/>
        </a:p>
      </dsp:txBody>
      <dsp:txXfrm>
        <a:off x="60313" y="1435658"/>
        <a:ext cx="10709299" cy="1114894"/>
      </dsp:txXfrm>
    </dsp:sp>
    <dsp:sp modelId="{15F33212-4762-4358-BE80-2154A6DB3A34}">
      <dsp:nvSpPr>
        <dsp:cNvPr id="0" name=""/>
        <dsp:cNvSpPr/>
      </dsp:nvSpPr>
      <dsp:spPr>
        <a:xfrm>
          <a:off x="0" y="2674226"/>
          <a:ext cx="1082992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AR" sz="2200" b="0" i="0" kern="1200" dirty="0"/>
            <a:t>Esta confusión proviene de que su tramitación inadecuada puede terminar desencadenando problemas de salud (enfermedades por </a:t>
          </a:r>
          <a:r>
            <a:rPr lang="es-AR" sz="2200" b="0" i="0" kern="1200" dirty="0" err="1"/>
            <a:t>distress</a:t>
          </a:r>
          <a:r>
            <a:rPr lang="es-AR" sz="2200" b="0" i="0" kern="1200" dirty="0"/>
            <a:t>)</a:t>
          </a:r>
          <a:endParaRPr lang="es-AR" sz="2200" kern="1200" dirty="0"/>
        </a:p>
      </dsp:txBody>
      <dsp:txXfrm>
        <a:off x="60313" y="2734539"/>
        <a:ext cx="10709299" cy="11148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65B07-B011-4D44-BB5B-AE09C92B38A2}">
      <dsp:nvSpPr>
        <dsp:cNvPr id="0" name=""/>
        <dsp:cNvSpPr/>
      </dsp:nvSpPr>
      <dsp:spPr>
        <a:xfrm rot="16200000">
          <a:off x="472501" y="0"/>
          <a:ext cx="3412759" cy="3412759"/>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s-ES" sz="4100" kern="1200" dirty="0"/>
            <a:t>EUSTRESS</a:t>
          </a:r>
        </a:p>
      </dsp:txBody>
      <dsp:txXfrm rot="5400000">
        <a:off x="1069735" y="853189"/>
        <a:ext cx="2815526" cy="1706379"/>
      </dsp:txXfrm>
    </dsp:sp>
    <dsp:sp modelId="{4CB68B89-819A-4CB0-8A6D-1C9D68556701}">
      <dsp:nvSpPr>
        <dsp:cNvPr id="0" name=""/>
        <dsp:cNvSpPr/>
      </dsp:nvSpPr>
      <dsp:spPr>
        <a:xfrm rot="5400000">
          <a:off x="4796783" y="3540"/>
          <a:ext cx="3412759" cy="3412759"/>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s-ES" sz="4100" kern="1200" dirty="0"/>
            <a:t>DISTRESS</a:t>
          </a:r>
        </a:p>
      </dsp:txBody>
      <dsp:txXfrm rot="-5400000">
        <a:off x="4796784" y="856730"/>
        <a:ext cx="2815526" cy="17063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29732-5EC0-465D-9952-5D9B47B38F63}">
      <dsp:nvSpPr>
        <dsp:cNvPr id="0" name=""/>
        <dsp:cNvSpPr/>
      </dsp:nvSpPr>
      <dsp:spPr>
        <a:xfrm>
          <a:off x="3707892" y="327"/>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Síndrome acido sensitivo.</a:t>
          </a:r>
          <a:endParaRPr lang="es-AR" sz="1200" kern="1200"/>
        </a:p>
      </dsp:txBody>
      <dsp:txXfrm>
        <a:off x="3720382" y="12817"/>
        <a:ext cx="4146398" cy="230876"/>
      </dsp:txXfrm>
    </dsp:sp>
    <dsp:sp modelId="{71724FBB-3E86-421B-B5E6-1072E20EB7A4}">
      <dsp:nvSpPr>
        <dsp:cNvPr id="0" name=""/>
        <dsp:cNvSpPr/>
      </dsp:nvSpPr>
      <dsp:spPr>
        <a:xfrm>
          <a:off x="3707892" y="268976"/>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Ulcera péptica.</a:t>
          </a:r>
          <a:endParaRPr lang="es-AR" sz="1200" kern="1200"/>
        </a:p>
      </dsp:txBody>
      <dsp:txXfrm>
        <a:off x="3720382" y="281466"/>
        <a:ext cx="4146398" cy="230876"/>
      </dsp:txXfrm>
    </dsp:sp>
    <dsp:sp modelId="{828106FF-4A0D-4C6E-9AA9-FC666A4400D6}">
      <dsp:nvSpPr>
        <dsp:cNvPr id="0" name=""/>
        <dsp:cNvSpPr/>
      </dsp:nvSpPr>
      <dsp:spPr>
        <a:xfrm>
          <a:off x="3707892" y="537625"/>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Ulcera duodenal</a:t>
          </a:r>
          <a:endParaRPr lang="es-AR" sz="1200" kern="1200"/>
        </a:p>
      </dsp:txBody>
      <dsp:txXfrm>
        <a:off x="3720382" y="550115"/>
        <a:ext cx="4146398" cy="230876"/>
      </dsp:txXfrm>
    </dsp:sp>
    <dsp:sp modelId="{53972FD7-6DCF-46BD-BA48-90E2FDD516CD}">
      <dsp:nvSpPr>
        <dsp:cNvPr id="0" name=""/>
        <dsp:cNvSpPr/>
      </dsp:nvSpPr>
      <dsp:spPr>
        <a:xfrm>
          <a:off x="3707892" y="806274"/>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Colon irritable.</a:t>
          </a:r>
          <a:endParaRPr lang="es-AR" sz="1200" kern="1200"/>
        </a:p>
      </dsp:txBody>
      <dsp:txXfrm>
        <a:off x="3720382" y="818764"/>
        <a:ext cx="4146398" cy="230876"/>
      </dsp:txXfrm>
    </dsp:sp>
    <dsp:sp modelId="{9515BDCD-B6DA-42B1-B061-4ED0A6F6ACB9}">
      <dsp:nvSpPr>
        <dsp:cNvPr id="0" name=""/>
        <dsp:cNvSpPr/>
      </dsp:nvSpPr>
      <dsp:spPr>
        <a:xfrm>
          <a:off x="3707892" y="1074924"/>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Colitis ulcerosa</a:t>
          </a:r>
          <a:endParaRPr lang="es-AR" sz="1200" kern="1200"/>
        </a:p>
      </dsp:txBody>
      <dsp:txXfrm>
        <a:off x="3720382" y="1087414"/>
        <a:ext cx="4146398" cy="230876"/>
      </dsp:txXfrm>
    </dsp:sp>
    <dsp:sp modelId="{8754EBE7-F650-40E6-A5F7-5453712E034F}">
      <dsp:nvSpPr>
        <dsp:cNvPr id="0" name=""/>
        <dsp:cNvSpPr/>
      </dsp:nvSpPr>
      <dsp:spPr>
        <a:xfrm>
          <a:off x="3707892" y="1343573"/>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Broncoespasmos </a:t>
          </a:r>
          <a:endParaRPr lang="es-AR" sz="1200" kern="1200"/>
        </a:p>
      </dsp:txBody>
      <dsp:txXfrm>
        <a:off x="3720382" y="1356063"/>
        <a:ext cx="4146398" cy="230876"/>
      </dsp:txXfrm>
    </dsp:sp>
    <dsp:sp modelId="{DF036B5A-FFC9-4B80-B355-2D896BEA9746}">
      <dsp:nvSpPr>
        <dsp:cNvPr id="0" name=""/>
        <dsp:cNvSpPr/>
      </dsp:nvSpPr>
      <dsp:spPr>
        <a:xfrm>
          <a:off x="3707892" y="1612222"/>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Herpes</a:t>
          </a:r>
          <a:endParaRPr lang="es-AR" sz="1200" kern="1200"/>
        </a:p>
      </dsp:txBody>
      <dsp:txXfrm>
        <a:off x="3720382" y="1624712"/>
        <a:ext cx="4146398" cy="230876"/>
      </dsp:txXfrm>
    </dsp:sp>
    <dsp:sp modelId="{454AE40B-3036-4C90-8059-1ED6948C4502}">
      <dsp:nvSpPr>
        <dsp:cNvPr id="0" name=""/>
        <dsp:cNvSpPr/>
      </dsp:nvSpPr>
      <dsp:spPr>
        <a:xfrm>
          <a:off x="3707892" y="1880872"/>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Conjuntivitis virosica </a:t>
          </a:r>
          <a:endParaRPr lang="es-AR" sz="1200" kern="1200"/>
        </a:p>
      </dsp:txBody>
      <dsp:txXfrm>
        <a:off x="3720382" y="1893362"/>
        <a:ext cx="4146398" cy="230876"/>
      </dsp:txXfrm>
    </dsp:sp>
    <dsp:sp modelId="{20267C34-55B9-4898-9531-2838288D7A7D}">
      <dsp:nvSpPr>
        <dsp:cNvPr id="0" name=""/>
        <dsp:cNvSpPr/>
      </dsp:nvSpPr>
      <dsp:spPr>
        <a:xfrm>
          <a:off x="3707892" y="2149521"/>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HTA</a:t>
          </a:r>
          <a:endParaRPr lang="es-AR" sz="1200" kern="1200"/>
        </a:p>
      </dsp:txBody>
      <dsp:txXfrm>
        <a:off x="3720382" y="2162011"/>
        <a:ext cx="4146398" cy="230876"/>
      </dsp:txXfrm>
    </dsp:sp>
    <dsp:sp modelId="{DE9E9A10-0574-491D-A224-91EA2F803B03}">
      <dsp:nvSpPr>
        <dsp:cNvPr id="0" name=""/>
        <dsp:cNvSpPr/>
      </dsp:nvSpPr>
      <dsp:spPr>
        <a:xfrm>
          <a:off x="3707892" y="2418170"/>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Cardiopatía isquémica (IAM)</a:t>
          </a:r>
          <a:endParaRPr lang="es-AR" sz="1200" kern="1200"/>
        </a:p>
      </dsp:txBody>
      <dsp:txXfrm>
        <a:off x="3720382" y="2430660"/>
        <a:ext cx="4146398" cy="230876"/>
      </dsp:txXfrm>
    </dsp:sp>
    <dsp:sp modelId="{DC13C877-DEA7-41AD-BF01-676804622287}">
      <dsp:nvSpPr>
        <dsp:cNvPr id="0" name=""/>
        <dsp:cNvSpPr/>
      </dsp:nvSpPr>
      <dsp:spPr>
        <a:xfrm>
          <a:off x="3707892" y="2686820"/>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ACV</a:t>
          </a:r>
          <a:endParaRPr lang="es-AR" sz="1200" kern="1200"/>
        </a:p>
      </dsp:txBody>
      <dsp:txXfrm>
        <a:off x="3720382" y="2699310"/>
        <a:ext cx="4146398" cy="230876"/>
      </dsp:txXfrm>
    </dsp:sp>
    <dsp:sp modelId="{85256D8B-63B7-4EB6-BD14-5AAF90E911AA}">
      <dsp:nvSpPr>
        <dsp:cNvPr id="0" name=""/>
        <dsp:cNvSpPr/>
      </dsp:nvSpPr>
      <dsp:spPr>
        <a:xfrm>
          <a:off x="3707892" y="2955469"/>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Fibromialgias</a:t>
          </a:r>
          <a:endParaRPr lang="es-AR" sz="1200" kern="1200"/>
        </a:p>
      </dsp:txBody>
      <dsp:txXfrm>
        <a:off x="3720382" y="2967959"/>
        <a:ext cx="4146398" cy="230876"/>
      </dsp:txXfrm>
    </dsp:sp>
    <dsp:sp modelId="{2D6CD092-2A6B-41E5-BBAC-D7B09846C472}">
      <dsp:nvSpPr>
        <dsp:cNvPr id="0" name=""/>
        <dsp:cNvSpPr/>
      </dsp:nvSpPr>
      <dsp:spPr>
        <a:xfrm>
          <a:off x="3707892" y="3224118"/>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Cáncer</a:t>
          </a:r>
          <a:endParaRPr lang="es-AR" sz="1200" kern="1200"/>
        </a:p>
      </dsp:txBody>
      <dsp:txXfrm>
        <a:off x="3720382" y="3236608"/>
        <a:ext cx="4146398" cy="230876"/>
      </dsp:txXfrm>
    </dsp:sp>
    <dsp:sp modelId="{AD5088B9-675B-4F1E-8009-D614B5E436B6}">
      <dsp:nvSpPr>
        <dsp:cNvPr id="0" name=""/>
        <dsp:cNvSpPr/>
      </dsp:nvSpPr>
      <dsp:spPr>
        <a:xfrm>
          <a:off x="3707892" y="3492767"/>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Patología psiquiátrica.</a:t>
          </a:r>
          <a:endParaRPr lang="es-AR" sz="1200" kern="1200"/>
        </a:p>
      </dsp:txBody>
      <dsp:txXfrm>
        <a:off x="3720382" y="3505257"/>
        <a:ext cx="4146398" cy="230876"/>
      </dsp:txXfrm>
    </dsp:sp>
    <dsp:sp modelId="{99336997-F036-4407-A6E3-0702BBC24CF1}">
      <dsp:nvSpPr>
        <dsp:cNvPr id="0" name=""/>
        <dsp:cNvSpPr/>
      </dsp:nvSpPr>
      <dsp:spPr>
        <a:xfrm>
          <a:off x="3707892" y="3761417"/>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Crisis de patología </a:t>
          </a:r>
          <a:endParaRPr lang="es-AR" sz="1200" kern="1200"/>
        </a:p>
      </dsp:txBody>
      <dsp:txXfrm>
        <a:off x="3720382" y="3773907"/>
        <a:ext cx="4146398" cy="230876"/>
      </dsp:txXfrm>
    </dsp:sp>
    <dsp:sp modelId="{1F2EEDBF-2F0A-4AC8-868B-F4F5C5083BD8}">
      <dsp:nvSpPr>
        <dsp:cNvPr id="0" name=""/>
        <dsp:cNvSpPr/>
      </dsp:nvSpPr>
      <dsp:spPr>
        <a:xfrm>
          <a:off x="3707892" y="4030066"/>
          <a:ext cx="4171378" cy="255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AR" sz="1200" b="0" i="0" kern="1200"/>
            <a:t>ETC,ETC,ETC</a:t>
          </a:r>
          <a:endParaRPr lang="es-AR" sz="1200" kern="1200"/>
        </a:p>
      </dsp:txBody>
      <dsp:txXfrm>
        <a:off x="3720382" y="4042556"/>
        <a:ext cx="4146398" cy="2308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4EC6C-57ED-4F22-965E-0F811DBC6DA9}">
      <dsp:nvSpPr>
        <dsp:cNvPr id="0" name=""/>
        <dsp:cNvSpPr/>
      </dsp:nvSpPr>
      <dsp:spPr>
        <a:xfrm>
          <a:off x="4857749" y="1221581"/>
          <a:ext cx="1500187" cy="1500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46D44FC-9D48-4474-8158-65800D2BA06D}">
      <dsp:nvSpPr>
        <dsp:cNvPr id="0" name=""/>
        <dsp:cNvSpPr/>
      </dsp:nvSpPr>
      <dsp:spPr>
        <a:xfrm>
          <a:off x="4737734" y="0"/>
          <a:ext cx="1740217" cy="10072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AR" sz="1300" b="0" i="0" kern="1200"/>
            <a:t>Necesidad económica  “Necesito traer dinero a casa”</a:t>
          </a:r>
          <a:endParaRPr lang="es-AR" sz="1300" kern="1200"/>
        </a:p>
      </dsp:txBody>
      <dsp:txXfrm>
        <a:off x="4737734" y="0"/>
        <a:ext cx="1740217" cy="1007268"/>
      </dsp:txXfrm>
    </dsp:sp>
    <dsp:sp modelId="{301B0A54-004F-416C-A206-20FD5FDEFCD0}">
      <dsp:nvSpPr>
        <dsp:cNvPr id="0" name=""/>
        <dsp:cNvSpPr/>
      </dsp:nvSpPr>
      <dsp:spPr>
        <a:xfrm>
          <a:off x="5428421" y="1636061"/>
          <a:ext cx="1500187" cy="1500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61CA7A-FE40-4EAE-8357-A439ED54EDE0}">
      <dsp:nvSpPr>
        <dsp:cNvPr id="0" name=""/>
        <dsp:cNvSpPr/>
      </dsp:nvSpPr>
      <dsp:spPr>
        <a:xfrm>
          <a:off x="7048023" y="1328737"/>
          <a:ext cx="1560195" cy="10929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AR" sz="1300" b="0" i="0" kern="1200"/>
            <a:t>Necesidad de legitimación social  “Cual es mi rol laboral ante la sociedad”.</a:t>
          </a:r>
          <a:endParaRPr lang="es-AR" sz="1300" kern="1200"/>
        </a:p>
      </dsp:txBody>
      <dsp:txXfrm>
        <a:off x="7048023" y="1328737"/>
        <a:ext cx="1560195" cy="1092993"/>
      </dsp:txXfrm>
    </dsp:sp>
    <dsp:sp modelId="{1C8DE661-B0A4-4AE8-8B02-EFA04AF99871}">
      <dsp:nvSpPr>
        <dsp:cNvPr id="0" name=""/>
        <dsp:cNvSpPr/>
      </dsp:nvSpPr>
      <dsp:spPr>
        <a:xfrm>
          <a:off x="5210593" y="2307288"/>
          <a:ext cx="1500187" cy="1500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3E17DD2-99C6-4930-9297-50C3E411F3A9}">
      <dsp:nvSpPr>
        <dsp:cNvPr id="0" name=""/>
        <dsp:cNvSpPr/>
      </dsp:nvSpPr>
      <dsp:spPr>
        <a:xfrm>
          <a:off x="6807993" y="3193256"/>
          <a:ext cx="1560195" cy="10929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AR" sz="1300" b="0" i="0" kern="1200"/>
            <a:t>Vocación:” Deseo desarrollar mi vocación”.</a:t>
          </a:r>
          <a:endParaRPr lang="es-AR" sz="1300" kern="1200"/>
        </a:p>
      </dsp:txBody>
      <dsp:txXfrm>
        <a:off x="6807993" y="3193256"/>
        <a:ext cx="1560195" cy="1092993"/>
      </dsp:txXfrm>
    </dsp:sp>
    <dsp:sp modelId="{EC984F92-B67D-4DDB-811A-C70866C923FB}">
      <dsp:nvSpPr>
        <dsp:cNvPr id="0" name=""/>
        <dsp:cNvSpPr/>
      </dsp:nvSpPr>
      <dsp:spPr>
        <a:xfrm>
          <a:off x="4504905" y="2307288"/>
          <a:ext cx="1500187" cy="1500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84F45A2-39D2-43DE-95B7-FFFC12B23886}">
      <dsp:nvSpPr>
        <dsp:cNvPr id="0" name=""/>
        <dsp:cNvSpPr/>
      </dsp:nvSpPr>
      <dsp:spPr>
        <a:xfrm>
          <a:off x="2847498" y="3193256"/>
          <a:ext cx="1560195" cy="10929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AR" sz="1300" b="0" i="0" kern="1200"/>
            <a:t>Deseo de progreso laboral  ” Creo que estoy para mas que lo que hago”.</a:t>
          </a:r>
          <a:endParaRPr lang="es-AR" sz="1300" kern="1200"/>
        </a:p>
      </dsp:txBody>
      <dsp:txXfrm>
        <a:off x="2847498" y="3193256"/>
        <a:ext cx="1560195" cy="1092993"/>
      </dsp:txXfrm>
    </dsp:sp>
    <dsp:sp modelId="{E9EEB131-1EB5-4270-B4F8-79F2DC72B008}">
      <dsp:nvSpPr>
        <dsp:cNvPr id="0" name=""/>
        <dsp:cNvSpPr/>
      </dsp:nvSpPr>
      <dsp:spPr>
        <a:xfrm>
          <a:off x="4287078" y="1636061"/>
          <a:ext cx="1500187" cy="1500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ECDD45-3C16-4759-B5B6-EA443F4B9061}">
      <dsp:nvSpPr>
        <dsp:cNvPr id="0" name=""/>
        <dsp:cNvSpPr/>
      </dsp:nvSpPr>
      <dsp:spPr>
        <a:xfrm>
          <a:off x="2607468" y="1328737"/>
          <a:ext cx="1560195" cy="10929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AR" sz="1300" b="0" i="0" kern="1200"/>
            <a:t>Deseo de progreso socioeconómico</a:t>
          </a:r>
          <a:endParaRPr lang="es-AR" sz="1300" kern="1200"/>
        </a:p>
      </dsp:txBody>
      <dsp:txXfrm>
        <a:off x="2607468" y="1328737"/>
        <a:ext cx="1560195" cy="10929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D158-73BD-44FC-A4A8-2DFE9067E5BF}">
      <dsp:nvSpPr>
        <dsp:cNvPr id="0" name=""/>
        <dsp:cNvSpPr/>
      </dsp:nvSpPr>
      <dsp:spPr>
        <a:xfrm>
          <a:off x="4959960" y="1247810"/>
          <a:ext cx="1191577" cy="11915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s-ES" sz="3200" kern="1200" dirty="0"/>
            <a:t>Burn out</a:t>
          </a:r>
        </a:p>
      </dsp:txBody>
      <dsp:txXfrm>
        <a:off x="5018128" y="1305978"/>
        <a:ext cx="1075241" cy="1075241"/>
      </dsp:txXfrm>
    </dsp:sp>
    <dsp:sp modelId="{84ACB539-BE60-427C-ABF0-E8C45DA4225F}">
      <dsp:nvSpPr>
        <dsp:cNvPr id="0" name=""/>
        <dsp:cNvSpPr/>
      </dsp:nvSpPr>
      <dsp:spPr>
        <a:xfrm rot="16279762">
          <a:off x="5454390" y="1129922"/>
          <a:ext cx="235839" cy="0"/>
        </a:xfrm>
        <a:custGeom>
          <a:avLst/>
          <a:gdLst/>
          <a:ahLst/>
          <a:cxnLst/>
          <a:rect l="0" t="0" r="0" b="0"/>
          <a:pathLst>
            <a:path>
              <a:moveTo>
                <a:pt x="0" y="0"/>
              </a:moveTo>
              <a:lnTo>
                <a:pt x="23583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36BB8-2026-41B9-8823-6AE6F90103C0}">
      <dsp:nvSpPr>
        <dsp:cNvPr id="0" name=""/>
        <dsp:cNvSpPr/>
      </dsp:nvSpPr>
      <dsp:spPr>
        <a:xfrm>
          <a:off x="3800476" y="213677"/>
          <a:ext cx="3567665" cy="7983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ES" sz="2100" kern="1200" dirty="0"/>
            <a:t>Tareas con interacción interpersonal</a:t>
          </a:r>
        </a:p>
      </dsp:txBody>
      <dsp:txXfrm>
        <a:off x="3839449" y="252650"/>
        <a:ext cx="3489719" cy="720410"/>
      </dsp:txXfrm>
    </dsp:sp>
    <dsp:sp modelId="{C3FDCCF4-CD78-4D4D-8D8E-36CF779CFBAD}">
      <dsp:nvSpPr>
        <dsp:cNvPr id="0" name=""/>
        <dsp:cNvSpPr/>
      </dsp:nvSpPr>
      <dsp:spPr>
        <a:xfrm rot="2591707">
          <a:off x="6041304" y="2681438"/>
          <a:ext cx="813611" cy="0"/>
        </a:xfrm>
        <a:custGeom>
          <a:avLst/>
          <a:gdLst/>
          <a:ahLst/>
          <a:cxnLst/>
          <a:rect l="0" t="0" r="0" b="0"/>
          <a:pathLst>
            <a:path>
              <a:moveTo>
                <a:pt x="0" y="0"/>
              </a:moveTo>
              <a:lnTo>
                <a:pt x="81361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BCCE1-1989-4599-966C-90242203DAA5}">
      <dsp:nvSpPr>
        <dsp:cNvPr id="0" name=""/>
        <dsp:cNvSpPr/>
      </dsp:nvSpPr>
      <dsp:spPr>
        <a:xfrm>
          <a:off x="5647829" y="2959890"/>
          <a:ext cx="3044015" cy="7983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Enfermedad</a:t>
          </a:r>
        </a:p>
      </dsp:txBody>
      <dsp:txXfrm>
        <a:off x="5686802" y="2998863"/>
        <a:ext cx="2966069" cy="720410"/>
      </dsp:txXfrm>
    </dsp:sp>
    <dsp:sp modelId="{3831DE9E-9DBD-45F9-AD42-6B4755BA1057}">
      <dsp:nvSpPr>
        <dsp:cNvPr id="0" name=""/>
        <dsp:cNvSpPr/>
      </dsp:nvSpPr>
      <dsp:spPr>
        <a:xfrm rot="8146427">
          <a:off x="4299918" y="2691699"/>
          <a:ext cx="769014" cy="0"/>
        </a:xfrm>
        <a:custGeom>
          <a:avLst/>
          <a:gdLst/>
          <a:ahLst/>
          <a:cxnLst/>
          <a:rect l="0" t="0" r="0" b="0"/>
          <a:pathLst>
            <a:path>
              <a:moveTo>
                <a:pt x="0" y="0"/>
              </a:moveTo>
              <a:lnTo>
                <a:pt x="76901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CB108-35E9-446A-8DCD-C38C87764F57}">
      <dsp:nvSpPr>
        <dsp:cNvPr id="0" name=""/>
        <dsp:cNvSpPr/>
      </dsp:nvSpPr>
      <dsp:spPr>
        <a:xfrm>
          <a:off x="2438118" y="2959890"/>
          <a:ext cx="3121328" cy="7983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Distress</a:t>
          </a:r>
        </a:p>
      </dsp:txBody>
      <dsp:txXfrm>
        <a:off x="2477091" y="2998863"/>
        <a:ext cx="3043382" cy="7204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2768F-4F62-436D-9C6C-8ECF88613356}">
      <dsp:nvSpPr>
        <dsp:cNvPr id="0" name=""/>
        <dsp:cNvSpPr/>
      </dsp:nvSpPr>
      <dsp:spPr>
        <a:xfrm>
          <a:off x="5329" y="0"/>
          <a:ext cx="10904990" cy="41862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s-AR" sz="2700" b="0" i="0" kern="1200"/>
            <a:t>Personal con actividades de relación interpersonal:</a:t>
          </a:r>
          <a:endParaRPr lang="es-AR" sz="2700" kern="1200"/>
        </a:p>
        <a:p>
          <a:pPr marL="228600" lvl="1" indent="-228600" algn="l" defTabSz="933450" rtl="0">
            <a:lnSpc>
              <a:spcPct val="90000"/>
            </a:lnSpc>
            <a:spcBef>
              <a:spcPct val="0"/>
            </a:spcBef>
            <a:spcAft>
              <a:spcPct val="15000"/>
            </a:spcAft>
            <a:buChar char="••"/>
          </a:pPr>
          <a:r>
            <a:rPr lang="es-AR" sz="2100" b="0" i="0" kern="1200"/>
            <a:t>Cajeros</a:t>
          </a:r>
          <a:endParaRPr lang="es-AR" sz="2100" kern="1200"/>
        </a:p>
        <a:p>
          <a:pPr marL="228600" lvl="1" indent="-228600" algn="l" defTabSz="933450" rtl="0">
            <a:lnSpc>
              <a:spcPct val="90000"/>
            </a:lnSpc>
            <a:spcBef>
              <a:spcPct val="0"/>
            </a:spcBef>
            <a:spcAft>
              <a:spcPct val="15000"/>
            </a:spcAft>
            <a:buChar char="••"/>
          </a:pPr>
          <a:r>
            <a:rPr lang="es-AR" sz="2100" b="0" i="0" kern="1200"/>
            <a:t>Front desk.</a:t>
          </a:r>
          <a:endParaRPr lang="es-AR" sz="2100" kern="1200"/>
        </a:p>
        <a:p>
          <a:pPr marL="228600" lvl="1" indent="-228600" algn="l" defTabSz="933450" rtl="0">
            <a:lnSpc>
              <a:spcPct val="90000"/>
            </a:lnSpc>
            <a:spcBef>
              <a:spcPct val="0"/>
            </a:spcBef>
            <a:spcAft>
              <a:spcPct val="15000"/>
            </a:spcAft>
            <a:buChar char="••"/>
          </a:pPr>
          <a:r>
            <a:rPr lang="es-AR" sz="2100" b="0" i="0" kern="1200"/>
            <a:t>Oficiales comerciales.</a:t>
          </a:r>
          <a:endParaRPr lang="es-AR" sz="2100" kern="1200"/>
        </a:p>
        <a:p>
          <a:pPr marL="228600" lvl="1" indent="-228600" algn="l" defTabSz="933450" rtl="0">
            <a:lnSpc>
              <a:spcPct val="90000"/>
            </a:lnSpc>
            <a:spcBef>
              <a:spcPct val="0"/>
            </a:spcBef>
            <a:spcAft>
              <a:spcPct val="15000"/>
            </a:spcAft>
            <a:buChar char="••"/>
          </a:pPr>
          <a:r>
            <a:rPr lang="es-AR" sz="2100" b="0" i="0" kern="1200"/>
            <a:t>Tele operadores</a:t>
          </a:r>
          <a:endParaRPr lang="es-AR" sz="2100" kern="1200"/>
        </a:p>
        <a:p>
          <a:pPr marL="228600" lvl="1" indent="-228600" algn="l" defTabSz="933450" rtl="0">
            <a:lnSpc>
              <a:spcPct val="90000"/>
            </a:lnSpc>
            <a:spcBef>
              <a:spcPct val="0"/>
            </a:spcBef>
            <a:spcAft>
              <a:spcPct val="15000"/>
            </a:spcAft>
            <a:buChar char="••"/>
          </a:pPr>
          <a:r>
            <a:rPr lang="es-AR" sz="2100" b="0" i="0" kern="1200"/>
            <a:t>Personal de seguridad</a:t>
          </a:r>
          <a:endParaRPr lang="es-AR" sz="2100" kern="1200"/>
        </a:p>
        <a:p>
          <a:pPr marL="228600" lvl="1" indent="-228600" algn="l" defTabSz="933450" rtl="0">
            <a:lnSpc>
              <a:spcPct val="90000"/>
            </a:lnSpc>
            <a:spcBef>
              <a:spcPct val="0"/>
            </a:spcBef>
            <a:spcAft>
              <a:spcPct val="15000"/>
            </a:spcAft>
            <a:buChar char="••"/>
          </a:pPr>
          <a:r>
            <a:rPr lang="es-AR" sz="2100" b="0" i="0" kern="1200"/>
            <a:t>Asistentes sociales.</a:t>
          </a:r>
          <a:endParaRPr lang="es-AR" sz="2100" kern="1200"/>
        </a:p>
        <a:p>
          <a:pPr marL="228600" lvl="1" indent="-228600" algn="l" defTabSz="933450" rtl="0">
            <a:lnSpc>
              <a:spcPct val="90000"/>
            </a:lnSpc>
            <a:spcBef>
              <a:spcPct val="0"/>
            </a:spcBef>
            <a:spcAft>
              <a:spcPct val="15000"/>
            </a:spcAft>
            <a:buChar char="••"/>
          </a:pPr>
          <a:r>
            <a:rPr lang="es-AR" sz="2100" b="0" i="0" kern="1200"/>
            <a:t>Psicólogos</a:t>
          </a:r>
          <a:endParaRPr lang="es-AR" sz="2100" kern="1200"/>
        </a:p>
        <a:p>
          <a:pPr marL="228600" lvl="1" indent="-228600" algn="l" defTabSz="933450" rtl="0">
            <a:lnSpc>
              <a:spcPct val="90000"/>
            </a:lnSpc>
            <a:spcBef>
              <a:spcPct val="0"/>
            </a:spcBef>
            <a:spcAft>
              <a:spcPct val="15000"/>
            </a:spcAft>
            <a:buChar char="••"/>
          </a:pPr>
          <a:r>
            <a:rPr lang="es-AR" sz="2100" b="0" i="0" kern="1200"/>
            <a:t>Enfermeras</a:t>
          </a:r>
          <a:endParaRPr lang="es-AR" sz="2100" kern="1200"/>
        </a:p>
        <a:p>
          <a:pPr marL="228600" lvl="1" indent="-228600" algn="l" defTabSz="933450" rtl="0">
            <a:lnSpc>
              <a:spcPct val="90000"/>
            </a:lnSpc>
            <a:spcBef>
              <a:spcPct val="0"/>
            </a:spcBef>
            <a:spcAft>
              <a:spcPct val="15000"/>
            </a:spcAft>
            <a:buChar char="••"/>
          </a:pPr>
          <a:r>
            <a:rPr lang="es-AR" sz="2100" b="0" i="0" kern="1200"/>
            <a:t>Médicos</a:t>
          </a:r>
          <a:endParaRPr lang="es-AR" sz="2100" kern="1200"/>
        </a:p>
      </dsp:txBody>
      <dsp:txXfrm>
        <a:off x="127940" y="122611"/>
        <a:ext cx="10659768" cy="394101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D6BD-2D62-4B96-8359-461802E480C0}">
      <dsp:nvSpPr>
        <dsp:cNvPr id="0" name=""/>
        <dsp:cNvSpPr/>
      </dsp:nvSpPr>
      <dsp:spPr>
        <a:xfrm>
          <a:off x="0" y="32625"/>
          <a:ext cx="11144250" cy="9534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AR" sz="2400" b="0" i="0" kern="1200"/>
            <a:t>Es un encuadre del problema basado en tres dimensiones:</a:t>
          </a:r>
          <a:endParaRPr lang="es-AR" sz="2400" kern="1200"/>
        </a:p>
      </dsp:txBody>
      <dsp:txXfrm>
        <a:off x="46541" y="79166"/>
        <a:ext cx="11051168" cy="860321"/>
      </dsp:txXfrm>
    </dsp:sp>
    <dsp:sp modelId="{CFC0A5B9-B83B-4434-B94C-CA7B34E89B4D}">
      <dsp:nvSpPr>
        <dsp:cNvPr id="0" name=""/>
        <dsp:cNvSpPr/>
      </dsp:nvSpPr>
      <dsp:spPr>
        <a:xfrm>
          <a:off x="0" y="1055148"/>
          <a:ext cx="11144250" cy="9534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AR" sz="2400" b="0" i="0" kern="1200"/>
            <a:t>Cansancio emocional: valora el agotamiento emocional debido a las exigencias del trabajo.</a:t>
          </a:r>
          <a:endParaRPr lang="es-AR" sz="2400" kern="1200"/>
        </a:p>
      </dsp:txBody>
      <dsp:txXfrm>
        <a:off x="46541" y="1101689"/>
        <a:ext cx="11051168" cy="860321"/>
      </dsp:txXfrm>
    </dsp:sp>
    <dsp:sp modelId="{B88BD936-32A5-45A9-B862-1812876FF8FF}">
      <dsp:nvSpPr>
        <dsp:cNvPr id="0" name=""/>
        <dsp:cNvSpPr/>
      </dsp:nvSpPr>
      <dsp:spPr>
        <a:xfrm>
          <a:off x="0" y="2077672"/>
          <a:ext cx="11144250" cy="9534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AR" sz="2400" b="0" i="0" kern="1200"/>
            <a:t>Despersonalización: valora el grado de indiferencia y apatía frente a la sociedad.</a:t>
          </a:r>
          <a:endParaRPr lang="es-AR" sz="2400" kern="1200"/>
        </a:p>
      </dsp:txBody>
      <dsp:txXfrm>
        <a:off x="46541" y="2124213"/>
        <a:ext cx="11051168" cy="860321"/>
      </dsp:txXfrm>
    </dsp:sp>
    <dsp:sp modelId="{781C7E3E-8E13-4EE5-9D08-0B87AFE5F00B}">
      <dsp:nvSpPr>
        <dsp:cNvPr id="0" name=""/>
        <dsp:cNvSpPr/>
      </dsp:nvSpPr>
      <dsp:spPr>
        <a:xfrm>
          <a:off x="0" y="3100196"/>
          <a:ext cx="11144250" cy="9534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AR" sz="2400" b="0" i="0" kern="1200" dirty="0"/>
            <a:t>Baja realización personal: valora sentimientos de éxito y de realización personal</a:t>
          </a:r>
          <a:endParaRPr lang="es-AR" sz="2400" kern="1200" dirty="0"/>
        </a:p>
      </dsp:txBody>
      <dsp:txXfrm>
        <a:off x="46541" y="3146737"/>
        <a:ext cx="11051168"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E4AE1-3DB5-4532-9793-3F55BAEEAFDE}">
      <dsp:nvSpPr>
        <dsp:cNvPr id="0" name=""/>
        <dsp:cNvSpPr/>
      </dsp:nvSpPr>
      <dsp:spPr>
        <a:xfrm>
          <a:off x="0" y="127384"/>
          <a:ext cx="8128000" cy="8104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a:t>Art 6</a:t>
          </a:r>
        </a:p>
      </dsp:txBody>
      <dsp:txXfrm>
        <a:off x="39565" y="166949"/>
        <a:ext cx="8048870" cy="731363"/>
      </dsp:txXfrm>
    </dsp:sp>
    <dsp:sp modelId="{83619AB9-53B9-43AE-8040-DAE1B1DF0D0D}">
      <dsp:nvSpPr>
        <dsp:cNvPr id="0" name=""/>
        <dsp:cNvSpPr/>
      </dsp:nvSpPr>
      <dsp:spPr>
        <a:xfrm>
          <a:off x="0" y="937877"/>
          <a:ext cx="812800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 sz="2600" kern="1200" dirty="0"/>
            <a:t>La función de los servicios de medicina del trabajo debería ser esencialmente </a:t>
          </a:r>
          <a:r>
            <a:rPr lang="es-ES" sz="2600" b="1" u="sng" kern="1200" dirty="0"/>
            <a:t>preventiva</a:t>
          </a:r>
        </a:p>
      </dsp:txBody>
      <dsp:txXfrm>
        <a:off x="0" y="937877"/>
        <a:ext cx="8128000" cy="819720"/>
      </dsp:txXfrm>
    </dsp:sp>
    <dsp:sp modelId="{26D71234-1918-4678-A545-6C97C928396B}">
      <dsp:nvSpPr>
        <dsp:cNvPr id="0" name=""/>
        <dsp:cNvSpPr/>
      </dsp:nvSpPr>
      <dsp:spPr>
        <a:xfrm>
          <a:off x="0" y="1743312"/>
          <a:ext cx="8128000" cy="7915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dirty="0"/>
            <a:t>Art 7</a:t>
          </a:r>
        </a:p>
      </dsp:txBody>
      <dsp:txXfrm>
        <a:off x="38638" y="1781950"/>
        <a:ext cx="8050724" cy="714229"/>
      </dsp:txXfrm>
    </dsp:sp>
    <dsp:sp modelId="{5AB9470F-F1D1-444D-8666-933E958ABDC7}">
      <dsp:nvSpPr>
        <dsp:cNvPr id="0" name=""/>
        <dsp:cNvSpPr/>
      </dsp:nvSpPr>
      <dsp:spPr>
        <a:xfrm>
          <a:off x="0" y="2549102"/>
          <a:ext cx="8128000"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 sz="2600" kern="1200" dirty="0"/>
            <a:t>Los servicios de medicina del trabajo </a:t>
          </a:r>
          <a:r>
            <a:rPr lang="es-ES" sz="2600" b="1" kern="1200" dirty="0"/>
            <a:t>no deberían encargarse de comprobar si las ausencias por enfermedad son justificadas</a:t>
          </a:r>
        </a:p>
      </dsp:txBody>
      <dsp:txXfrm>
        <a:off x="0" y="2549102"/>
        <a:ext cx="8128000" cy="1195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7D5FD-DBC0-4972-A602-6A6A60EF1844}">
      <dsp:nvSpPr>
        <dsp:cNvPr id="0" name=""/>
        <dsp:cNvSpPr/>
      </dsp:nvSpPr>
      <dsp:spPr>
        <a:xfrm>
          <a:off x="3497353" y="-26614"/>
          <a:ext cx="4069532" cy="4069532"/>
        </a:xfrm>
        <a:prstGeom prst="circularArrow">
          <a:avLst>
            <a:gd name="adj1" fmla="val 5544"/>
            <a:gd name="adj2" fmla="val 330680"/>
            <a:gd name="adj3" fmla="val 13727966"/>
            <a:gd name="adj4" fmla="val 1741522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B986F-03A9-43FF-8567-11FC11D36333}">
      <dsp:nvSpPr>
        <dsp:cNvPr id="0" name=""/>
        <dsp:cNvSpPr/>
      </dsp:nvSpPr>
      <dsp:spPr>
        <a:xfrm>
          <a:off x="4559677" y="1486"/>
          <a:ext cx="1944885" cy="9724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solidFill>
                <a:srgbClr val="FFFF00"/>
              </a:solidFill>
            </a:rPr>
            <a:t>Constitución Nacional</a:t>
          </a:r>
        </a:p>
      </dsp:txBody>
      <dsp:txXfrm>
        <a:off x="4607148" y="48957"/>
        <a:ext cx="1849943" cy="877500"/>
      </dsp:txXfrm>
    </dsp:sp>
    <dsp:sp modelId="{060CA1BE-7253-4B8A-9C5E-5B98617FCA08}">
      <dsp:nvSpPr>
        <dsp:cNvPr id="0" name=""/>
        <dsp:cNvSpPr/>
      </dsp:nvSpPr>
      <dsp:spPr>
        <a:xfrm>
          <a:off x="6210148" y="1200624"/>
          <a:ext cx="1944885" cy="9724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solidFill>
                <a:srgbClr val="FFFF00"/>
              </a:solidFill>
            </a:rPr>
            <a:t>Ley 24557</a:t>
          </a:r>
        </a:p>
        <a:p>
          <a:pPr lvl="0" algn="ctr" defTabSz="933450">
            <a:lnSpc>
              <a:spcPct val="90000"/>
            </a:lnSpc>
            <a:spcBef>
              <a:spcPct val="0"/>
            </a:spcBef>
            <a:spcAft>
              <a:spcPct val="35000"/>
            </a:spcAft>
          </a:pPr>
          <a:r>
            <a:rPr lang="es-ES" sz="2100" kern="1200" dirty="0">
              <a:solidFill>
                <a:srgbClr val="FFFF00"/>
              </a:solidFill>
            </a:rPr>
            <a:t>LRT</a:t>
          </a:r>
        </a:p>
      </dsp:txBody>
      <dsp:txXfrm>
        <a:off x="6257619" y="1248095"/>
        <a:ext cx="1849943" cy="877500"/>
      </dsp:txXfrm>
    </dsp:sp>
    <dsp:sp modelId="{C08223D0-109F-496F-8967-9BEAAD6572E3}">
      <dsp:nvSpPr>
        <dsp:cNvPr id="0" name=""/>
        <dsp:cNvSpPr/>
      </dsp:nvSpPr>
      <dsp:spPr>
        <a:xfrm>
          <a:off x="5579724" y="3140870"/>
          <a:ext cx="1944885" cy="9724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solidFill>
                <a:srgbClr val="FFFF00"/>
              </a:solidFill>
            </a:rPr>
            <a:t>Decreto 1338/96</a:t>
          </a:r>
        </a:p>
      </dsp:txBody>
      <dsp:txXfrm>
        <a:off x="5627195" y="3188341"/>
        <a:ext cx="1849943" cy="877500"/>
      </dsp:txXfrm>
    </dsp:sp>
    <dsp:sp modelId="{78ACF38B-5806-421B-847A-DB53F381AD29}">
      <dsp:nvSpPr>
        <dsp:cNvPr id="0" name=""/>
        <dsp:cNvSpPr/>
      </dsp:nvSpPr>
      <dsp:spPr>
        <a:xfrm>
          <a:off x="3539629" y="3140870"/>
          <a:ext cx="1944885" cy="9724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solidFill>
                <a:srgbClr val="FFFF00"/>
              </a:solidFill>
            </a:rPr>
            <a:t>Ley 19587</a:t>
          </a:r>
        </a:p>
        <a:p>
          <a:pPr lvl="0" algn="ctr" defTabSz="933450">
            <a:lnSpc>
              <a:spcPct val="90000"/>
            </a:lnSpc>
            <a:spcBef>
              <a:spcPct val="0"/>
            </a:spcBef>
            <a:spcAft>
              <a:spcPct val="35000"/>
            </a:spcAft>
          </a:pPr>
          <a:r>
            <a:rPr lang="es-ES" sz="2100" kern="1200" dirty="0">
              <a:solidFill>
                <a:srgbClr val="FFFF00"/>
              </a:solidFill>
            </a:rPr>
            <a:t>LHST</a:t>
          </a:r>
        </a:p>
      </dsp:txBody>
      <dsp:txXfrm>
        <a:off x="3587100" y="3188341"/>
        <a:ext cx="1849943" cy="877500"/>
      </dsp:txXfrm>
    </dsp:sp>
    <dsp:sp modelId="{89C7F117-E82A-4F2F-A5BD-A575E43D947F}">
      <dsp:nvSpPr>
        <dsp:cNvPr id="0" name=""/>
        <dsp:cNvSpPr/>
      </dsp:nvSpPr>
      <dsp:spPr>
        <a:xfrm>
          <a:off x="2909205" y="1200624"/>
          <a:ext cx="1944885" cy="9724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solidFill>
                <a:srgbClr val="FFFF00"/>
              </a:solidFill>
            </a:rPr>
            <a:t>Ley 20744</a:t>
          </a:r>
        </a:p>
        <a:p>
          <a:pPr lvl="0" algn="ctr" defTabSz="933450">
            <a:lnSpc>
              <a:spcPct val="90000"/>
            </a:lnSpc>
            <a:spcBef>
              <a:spcPct val="0"/>
            </a:spcBef>
            <a:spcAft>
              <a:spcPct val="35000"/>
            </a:spcAft>
          </a:pPr>
          <a:r>
            <a:rPr lang="es-ES" sz="2100" kern="1200" dirty="0">
              <a:solidFill>
                <a:srgbClr val="FFFF00"/>
              </a:solidFill>
            </a:rPr>
            <a:t>LCT</a:t>
          </a:r>
        </a:p>
      </dsp:txBody>
      <dsp:txXfrm>
        <a:off x="2956676" y="1248095"/>
        <a:ext cx="1849943" cy="87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7D5FD-DBC0-4972-A602-6A6A60EF1844}">
      <dsp:nvSpPr>
        <dsp:cNvPr id="0" name=""/>
        <dsp:cNvSpPr/>
      </dsp:nvSpPr>
      <dsp:spPr>
        <a:xfrm>
          <a:off x="2124016" y="-20427"/>
          <a:ext cx="3395710" cy="3395710"/>
        </a:xfrm>
        <a:prstGeom prst="circularArrow">
          <a:avLst>
            <a:gd name="adj1" fmla="val 5544"/>
            <a:gd name="adj2" fmla="val 330680"/>
            <a:gd name="adj3" fmla="val 13776112"/>
            <a:gd name="adj4" fmla="val 1738585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B986F-03A9-43FF-8567-11FC11D36333}">
      <dsp:nvSpPr>
        <dsp:cNvPr id="0" name=""/>
        <dsp:cNvSpPr/>
      </dsp:nvSpPr>
      <dsp:spPr>
        <a:xfrm>
          <a:off x="3026892" y="873"/>
          <a:ext cx="1589958" cy="794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rgbClr val="FFFF00"/>
              </a:solidFill>
            </a:rPr>
            <a:t>Constitución Nacional</a:t>
          </a:r>
        </a:p>
      </dsp:txBody>
      <dsp:txXfrm>
        <a:off x="3065700" y="39681"/>
        <a:ext cx="1512342" cy="717363"/>
      </dsp:txXfrm>
    </dsp:sp>
    <dsp:sp modelId="{060CA1BE-7253-4B8A-9C5E-5B98617FCA08}">
      <dsp:nvSpPr>
        <dsp:cNvPr id="0" name=""/>
        <dsp:cNvSpPr/>
      </dsp:nvSpPr>
      <dsp:spPr>
        <a:xfrm>
          <a:off x="4404083" y="1001461"/>
          <a:ext cx="1589958" cy="794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rgbClr val="FFFF00"/>
              </a:solidFill>
            </a:rPr>
            <a:t>Ley 24557</a:t>
          </a:r>
        </a:p>
        <a:p>
          <a:pPr lvl="0" algn="ctr" defTabSz="755650">
            <a:lnSpc>
              <a:spcPct val="90000"/>
            </a:lnSpc>
            <a:spcBef>
              <a:spcPct val="0"/>
            </a:spcBef>
            <a:spcAft>
              <a:spcPct val="35000"/>
            </a:spcAft>
          </a:pPr>
          <a:r>
            <a:rPr lang="es-ES" sz="1700" kern="1200" dirty="0">
              <a:solidFill>
                <a:srgbClr val="FFFF00"/>
              </a:solidFill>
            </a:rPr>
            <a:t>LRT</a:t>
          </a:r>
        </a:p>
      </dsp:txBody>
      <dsp:txXfrm>
        <a:off x="4442891" y="1040269"/>
        <a:ext cx="1512342" cy="717363"/>
      </dsp:txXfrm>
    </dsp:sp>
    <dsp:sp modelId="{C08223D0-109F-496F-8967-9BEAAD6572E3}">
      <dsp:nvSpPr>
        <dsp:cNvPr id="0" name=""/>
        <dsp:cNvSpPr/>
      </dsp:nvSpPr>
      <dsp:spPr>
        <a:xfrm>
          <a:off x="3878043" y="2620446"/>
          <a:ext cx="1589958" cy="794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rgbClr val="FFFF00"/>
              </a:solidFill>
            </a:rPr>
            <a:t>Decreto 1338/96</a:t>
          </a:r>
        </a:p>
      </dsp:txBody>
      <dsp:txXfrm>
        <a:off x="3916851" y="2659254"/>
        <a:ext cx="1512342" cy="717363"/>
      </dsp:txXfrm>
    </dsp:sp>
    <dsp:sp modelId="{78ACF38B-5806-421B-847A-DB53F381AD29}">
      <dsp:nvSpPr>
        <dsp:cNvPr id="0" name=""/>
        <dsp:cNvSpPr/>
      </dsp:nvSpPr>
      <dsp:spPr>
        <a:xfrm>
          <a:off x="2175741" y="2620446"/>
          <a:ext cx="1589958" cy="794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rgbClr val="FFFF00"/>
              </a:solidFill>
            </a:rPr>
            <a:t>Ley 19587</a:t>
          </a:r>
        </a:p>
        <a:p>
          <a:pPr lvl="0" algn="ctr" defTabSz="755650">
            <a:lnSpc>
              <a:spcPct val="90000"/>
            </a:lnSpc>
            <a:spcBef>
              <a:spcPct val="0"/>
            </a:spcBef>
            <a:spcAft>
              <a:spcPct val="35000"/>
            </a:spcAft>
          </a:pPr>
          <a:r>
            <a:rPr lang="es-ES" sz="1700" kern="1200" dirty="0">
              <a:solidFill>
                <a:srgbClr val="FFFF00"/>
              </a:solidFill>
            </a:rPr>
            <a:t>LHST</a:t>
          </a:r>
        </a:p>
      </dsp:txBody>
      <dsp:txXfrm>
        <a:off x="2214549" y="2659254"/>
        <a:ext cx="1512342" cy="717363"/>
      </dsp:txXfrm>
    </dsp:sp>
    <dsp:sp modelId="{89C7F117-E82A-4F2F-A5BD-A575E43D947F}">
      <dsp:nvSpPr>
        <dsp:cNvPr id="0" name=""/>
        <dsp:cNvSpPr/>
      </dsp:nvSpPr>
      <dsp:spPr>
        <a:xfrm>
          <a:off x="1649701" y="1001461"/>
          <a:ext cx="1589958" cy="7949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solidFill>
                <a:srgbClr val="FFFF00"/>
              </a:solidFill>
            </a:rPr>
            <a:t>Ley 20744</a:t>
          </a:r>
        </a:p>
        <a:p>
          <a:pPr lvl="0" algn="ctr" defTabSz="755650">
            <a:lnSpc>
              <a:spcPct val="90000"/>
            </a:lnSpc>
            <a:spcBef>
              <a:spcPct val="0"/>
            </a:spcBef>
            <a:spcAft>
              <a:spcPct val="35000"/>
            </a:spcAft>
          </a:pPr>
          <a:r>
            <a:rPr lang="es-ES" sz="1700" kern="1200" dirty="0">
              <a:solidFill>
                <a:srgbClr val="FFFF00"/>
              </a:solidFill>
            </a:rPr>
            <a:t>LCT</a:t>
          </a:r>
        </a:p>
      </dsp:txBody>
      <dsp:txXfrm>
        <a:off x="1688509" y="1040269"/>
        <a:ext cx="1512342" cy="717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2F977-30D1-466A-9F8B-A69DE6FC95E3}">
      <dsp:nvSpPr>
        <dsp:cNvPr id="0" name=""/>
        <dsp:cNvSpPr/>
      </dsp:nvSpPr>
      <dsp:spPr>
        <a:xfrm>
          <a:off x="7756" y="1012671"/>
          <a:ext cx="2318263" cy="139095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a:solidFill>
                <a:srgbClr val="FFFF00"/>
              </a:solidFill>
            </a:rPr>
            <a:t>45 días antes</a:t>
          </a:r>
        </a:p>
      </dsp:txBody>
      <dsp:txXfrm>
        <a:off x="48496" y="1053411"/>
        <a:ext cx="2236783" cy="1309477"/>
      </dsp:txXfrm>
    </dsp:sp>
    <dsp:sp modelId="{56B9DAEA-10D3-4D82-AFC6-E2890FEAD7FD}">
      <dsp:nvSpPr>
        <dsp:cNvPr id="0" name=""/>
        <dsp:cNvSpPr/>
      </dsp:nvSpPr>
      <dsp:spPr>
        <a:xfrm>
          <a:off x="2557845" y="1420685"/>
          <a:ext cx="491471" cy="5749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2557845" y="1535671"/>
        <a:ext cx="344030" cy="344957"/>
      </dsp:txXfrm>
    </dsp:sp>
    <dsp:sp modelId="{FA3F596A-C7C5-4B69-BDFA-39541422F8FE}">
      <dsp:nvSpPr>
        <dsp:cNvPr id="0" name=""/>
        <dsp:cNvSpPr/>
      </dsp:nvSpPr>
      <dsp:spPr>
        <a:xfrm>
          <a:off x="3253324" y="1012671"/>
          <a:ext cx="2318263" cy="1390957"/>
        </a:xfrm>
        <a:prstGeom prst="roundRect">
          <a:avLst>
            <a:gd name="adj" fmla="val 10000"/>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a:solidFill>
                <a:srgbClr val="FFFF00"/>
              </a:solidFill>
            </a:rPr>
            <a:t>FPP</a:t>
          </a:r>
        </a:p>
      </dsp:txBody>
      <dsp:txXfrm>
        <a:off x="3294064" y="1053411"/>
        <a:ext cx="2236783" cy="1309477"/>
      </dsp:txXfrm>
    </dsp:sp>
    <dsp:sp modelId="{E84C7FC0-5D1B-4825-A4A4-19027D68DCA5}">
      <dsp:nvSpPr>
        <dsp:cNvPr id="0" name=""/>
        <dsp:cNvSpPr/>
      </dsp:nvSpPr>
      <dsp:spPr>
        <a:xfrm>
          <a:off x="5803414" y="1420685"/>
          <a:ext cx="491471" cy="574929"/>
        </a:xfrm>
        <a:prstGeom prst="rightArrow">
          <a:avLst>
            <a:gd name="adj1" fmla="val 60000"/>
            <a:gd name="adj2" fmla="val 50000"/>
          </a:avLst>
        </a:prstGeom>
        <a:solidFill>
          <a:schemeClr val="accent5">
            <a:hueOff val="2438425"/>
            <a:satOff val="-19443"/>
            <a:lumOff val="-147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5803414" y="1535671"/>
        <a:ext cx="344030" cy="344957"/>
      </dsp:txXfrm>
    </dsp:sp>
    <dsp:sp modelId="{E94E4B40-09AE-4700-9046-A776540C3ED3}">
      <dsp:nvSpPr>
        <dsp:cNvPr id="0" name=""/>
        <dsp:cNvSpPr/>
      </dsp:nvSpPr>
      <dsp:spPr>
        <a:xfrm>
          <a:off x="6498893" y="1012671"/>
          <a:ext cx="2318263" cy="1390957"/>
        </a:xfrm>
        <a:prstGeom prst="roundRect">
          <a:avLst>
            <a:gd name="adj" fmla="val 10000"/>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a:solidFill>
                <a:srgbClr val="FFFF00"/>
              </a:solidFill>
            </a:rPr>
            <a:t>45 días después</a:t>
          </a:r>
        </a:p>
      </dsp:txBody>
      <dsp:txXfrm>
        <a:off x="6539633" y="1053411"/>
        <a:ext cx="2236783" cy="1309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1C3FE-AAB9-4B4F-953B-D0B799E45281}">
      <dsp:nvSpPr>
        <dsp:cNvPr id="0" name=""/>
        <dsp:cNvSpPr/>
      </dsp:nvSpPr>
      <dsp:spPr>
        <a:xfrm>
          <a:off x="7756" y="1012671"/>
          <a:ext cx="2318263" cy="139095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a:solidFill>
                <a:srgbClr val="FFFF00"/>
              </a:solidFill>
            </a:rPr>
            <a:t>30 días antes</a:t>
          </a:r>
        </a:p>
      </dsp:txBody>
      <dsp:txXfrm>
        <a:off x="48496" y="1053411"/>
        <a:ext cx="2236783" cy="1309477"/>
      </dsp:txXfrm>
    </dsp:sp>
    <dsp:sp modelId="{958379E5-BA75-420D-88EB-3B7AA2128346}">
      <dsp:nvSpPr>
        <dsp:cNvPr id="0" name=""/>
        <dsp:cNvSpPr/>
      </dsp:nvSpPr>
      <dsp:spPr>
        <a:xfrm>
          <a:off x="2557845" y="1420685"/>
          <a:ext cx="491471" cy="5749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2557845" y="1535671"/>
        <a:ext cx="344030" cy="344957"/>
      </dsp:txXfrm>
    </dsp:sp>
    <dsp:sp modelId="{B1FCA3BE-D255-4E63-B605-89641ADB61F3}">
      <dsp:nvSpPr>
        <dsp:cNvPr id="0" name=""/>
        <dsp:cNvSpPr/>
      </dsp:nvSpPr>
      <dsp:spPr>
        <a:xfrm>
          <a:off x="3253324" y="1012671"/>
          <a:ext cx="2318263" cy="1390957"/>
        </a:xfrm>
        <a:prstGeom prst="roundRect">
          <a:avLst>
            <a:gd name="adj" fmla="val 10000"/>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a:solidFill>
                <a:srgbClr val="FFFF00"/>
              </a:solidFill>
            </a:rPr>
            <a:t>FPP</a:t>
          </a:r>
        </a:p>
      </dsp:txBody>
      <dsp:txXfrm>
        <a:off x="3294064" y="1053411"/>
        <a:ext cx="2236783" cy="1309477"/>
      </dsp:txXfrm>
    </dsp:sp>
    <dsp:sp modelId="{D68F100F-0C7A-453B-8147-D9EF0B540A44}">
      <dsp:nvSpPr>
        <dsp:cNvPr id="0" name=""/>
        <dsp:cNvSpPr/>
      </dsp:nvSpPr>
      <dsp:spPr>
        <a:xfrm>
          <a:off x="5803414" y="1420685"/>
          <a:ext cx="491471" cy="574929"/>
        </a:xfrm>
        <a:prstGeom prst="rightArrow">
          <a:avLst>
            <a:gd name="adj1" fmla="val 60000"/>
            <a:gd name="adj2" fmla="val 50000"/>
          </a:avLst>
        </a:prstGeom>
        <a:solidFill>
          <a:schemeClr val="accent5">
            <a:hueOff val="2438425"/>
            <a:satOff val="-19443"/>
            <a:lumOff val="-147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5803414" y="1535671"/>
        <a:ext cx="344030" cy="344957"/>
      </dsp:txXfrm>
    </dsp:sp>
    <dsp:sp modelId="{3DCD45EA-DCAB-4409-B322-DDEA2D58D366}">
      <dsp:nvSpPr>
        <dsp:cNvPr id="0" name=""/>
        <dsp:cNvSpPr/>
      </dsp:nvSpPr>
      <dsp:spPr>
        <a:xfrm>
          <a:off x="6498893" y="1012671"/>
          <a:ext cx="2318263" cy="1390957"/>
        </a:xfrm>
        <a:prstGeom prst="roundRect">
          <a:avLst>
            <a:gd name="adj" fmla="val 10000"/>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a:solidFill>
                <a:srgbClr val="FFFF00"/>
              </a:solidFill>
            </a:rPr>
            <a:t>60 días después</a:t>
          </a:r>
        </a:p>
      </dsp:txBody>
      <dsp:txXfrm>
        <a:off x="6539633" y="1053411"/>
        <a:ext cx="2236783" cy="1309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861CD-C9EA-49E3-B6F5-AF7D678E19F9}">
      <dsp:nvSpPr>
        <dsp:cNvPr id="0" name=""/>
        <dsp:cNvSpPr/>
      </dsp:nvSpPr>
      <dsp:spPr>
        <a:xfrm>
          <a:off x="7756" y="1012671"/>
          <a:ext cx="2318263" cy="139095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solidFill>
                <a:srgbClr val="FFFF00"/>
              </a:solidFill>
            </a:rPr>
            <a:t>Parto prematuro</a:t>
          </a:r>
        </a:p>
      </dsp:txBody>
      <dsp:txXfrm>
        <a:off x="48496" y="1053411"/>
        <a:ext cx="2236783" cy="1309477"/>
      </dsp:txXfrm>
    </dsp:sp>
    <dsp:sp modelId="{B7A87FD4-C987-49C1-A3F6-83DAAE373590}">
      <dsp:nvSpPr>
        <dsp:cNvPr id="0" name=""/>
        <dsp:cNvSpPr/>
      </dsp:nvSpPr>
      <dsp:spPr>
        <a:xfrm>
          <a:off x="2557845" y="1420685"/>
          <a:ext cx="491471" cy="5749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2557845" y="1535671"/>
        <a:ext cx="344030" cy="344957"/>
      </dsp:txXfrm>
    </dsp:sp>
    <dsp:sp modelId="{B152BB6A-D61B-4CA3-9047-992FEBC58986}">
      <dsp:nvSpPr>
        <dsp:cNvPr id="0" name=""/>
        <dsp:cNvSpPr/>
      </dsp:nvSpPr>
      <dsp:spPr>
        <a:xfrm>
          <a:off x="3253324" y="1012671"/>
          <a:ext cx="2318263" cy="1390957"/>
        </a:xfrm>
        <a:prstGeom prst="roundRect">
          <a:avLst>
            <a:gd name="adj" fmla="val 10000"/>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solidFill>
                <a:srgbClr val="FFFF00"/>
              </a:solidFill>
            </a:rPr>
            <a:t>FP</a:t>
          </a:r>
        </a:p>
      </dsp:txBody>
      <dsp:txXfrm>
        <a:off x="3294064" y="1053411"/>
        <a:ext cx="2236783" cy="1309477"/>
      </dsp:txXfrm>
    </dsp:sp>
    <dsp:sp modelId="{7D96697B-A633-49A9-8BD2-02924651AB7D}">
      <dsp:nvSpPr>
        <dsp:cNvPr id="0" name=""/>
        <dsp:cNvSpPr/>
      </dsp:nvSpPr>
      <dsp:spPr>
        <a:xfrm>
          <a:off x="5803414" y="1420685"/>
          <a:ext cx="491471" cy="574929"/>
        </a:xfrm>
        <a:prstGeom prst="rightArrow">
          <a:avLst>
            <a:gd name="adj1" fmla="val 60000"/>
            <a:gd name="adj2" fmla="val 50000"/>
          </a:avLst>
        </a:prstGeom>
        <a:solidFill>
          <a:schemeClr val="accent5">
            <a:hueOff val="2438425"/>
            <a:satOff val="-19443"/>
            <a:lumOff val="-147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5803414" y="1535671"/>
        <a:ext cx="344030" cy="344957"/>
      </dsp:txXfrm>
    </dsp:sp>
    <dsp:sp modelId="{7D19D8A1-DD31-46FE-AF46-CC25B438E115}">
      <dsp:nvSpPr>
        <dsp:cNvPr id="0" name=""/>
        <dsp:cNvSpPr/>
      </dsp:nvSpPr>
      <dsp:spPr>
        <a:xfrm>
          <a:off x="6498893" y="1012671"/>
          <a:ext cx="2318263" cy="1390957"/>
        </a:xfrm>
        <a:prstGeom prst="roundRect">
          <a:avLst>
            <a:gd name="adj" fmla="val 10000"/>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solidFill>
                <a:srgbClr val="FFFF00"/>
              </a:solidFill>
            </a:rPr>
            <a:t>90 días post parto</a:t>
          </a:r>
        </a:p>
      </dsp:txBody>
      <dsp:txXfrm>
        <a:off x="6539633" y="1053411"/>
        <a:ext cx="2236783" cy="1309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10B21-FAC0-4B2B-880D-87AB06D855DE}">
      <dsp:nvSpPr>
        <dsp:cNvPr id="0" name=""/>
        <dsp:cNvSpPr/>
      </dsp:nvSpPr>
      <dsp:spPr>
        <a:xfrm>
          <a:off x="2608" y="0"/>
          <a:ext cx="2733959" cy="41719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AR" sz="1600" b="0" i="0" kern="1200" dirty="0">
              <a:solidFill>
                <a:srgbClr val="FFFF00"/>
              </a:solidFill>
            </a:rPr>
            <a:t>VARIABILIDAD BIOLÓGICA: A un mismo riesgo o condición patógena laboral, no todos enferman.</a:t>
          </a:r>
          <a:endParaRPr lang="es-AR" sz="1600" kern="1200" dirty="0">
            <a:solidFill>
              <a:srgbClr val="FFFF00"/>
            </a:solidFill>
          </a:endParaRPr>
        </a:p>
      </dsp:txBody>
      <dsp:txXfrm>
        <a:off x="2608" y="1668780"/>
        <a:ext cx="2733959" cy="1668780"/>
      </dsp:txXfrm>
    </dsp:sp>
    <dsp:sp modelId="{D472BA25-724A-4BF8-B94C-A82EC9AFDB58}">
      <dsp:nvSpPr>
        <dsp:cNvPr id="0" name=""/>
        <dsp:cNvSpPr/>
      </dsp:nvSpPr>
      <dsp:spPr>
        <a:xfrm>
          <a:off x="674958" y="250317"/>
          <a:ext cx="1389259" cy="13892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6EA59-24D2-46F7-B0E0-4FBC6530E193}">
      <dsp:nvSpPr>
        <dsp:cNvPr id="0" name=""/>
        <dsp:cNvSpPr/>
      </dsp:nvSpPr>
      <dsp:spPr>
        <a:xfrm>
          <a:off x="2818586" y="0"/>
          <a:ext cx="2733959" cy="41719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AR" sz="1600" b="0" i="0" kern="1200" dirty="0">
              <a:solidFill>
                <a:srgbClr val="FFFF00"/>
              </a:solidFill>
            </a:rPr>
            <a:t>MULTICAUSALIDAD: una misma enfermedad puede tener distintas causas</a:t>
          </a:r>
          <a:endParaRPr lang="es-AR" sz="1600" kern="1200" dirty="0">
            <a:solidFill>
              <a:srgbClr val="FFFF00"/>
            </a:solidFill>
          </a:endParaRPr>
        </a:p>
      </dsp:txBody>
      <dsp:txXfrm>
        <a:off x="2818586" y="1668780"/>
        <a:ext cx="2733959" cy="1668780"/>
      </dsp:txXfrm>
    </dsp:sp>
    <dsp:sp modelId="{0DBCDF7B-6ABA-499E-9765-437C43E0CCC1}">
      <dsp:nvSpPr>
        <dsp:cNvPr id="0" name=""/>
        <dsp:cNvSpPr/>
      </dsp:nvSpPr>
      <dsp:spPr>
        <a:xfrm>
          <a:off x="3490937" y="250317"/>
          <a:ext cx="1389259" cy="138925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C7443-7C19-458D-B81D-A16A25762F2B}">
      <dsp:nvSpPr>
        <dsp:cNvPr id="0" name=""/>
        <dsp:cNvSpPr/>
      </dsp:nvSpPr>
      <dsp:spPr>
        <a:xfrm>
          <a:off x="5634565" y="0"/>
          <a:ext cx="2733959" cy="41719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AR" sz="1600" b="0" i="0" kern="1200" dirty="0">
              <a:solidFill>
                <a:srgbClr val="FFFF00"/>
              </a:solidFill>
            </a:rPr>
            <a:t>INESPEDIFICIDAD CLINICA: la mayoría de las enfermedades profesionales no tienen un cuadro clínico especifico</a:t>
          </a:r>
          <a:endParaRPr lang="es-AR" sz="1600" kern="1200" dirty="0">
            <a:solidFill>
              <a:srgbClr val="FFFF00"/>
            </a:solidFill>
          </a:endParaRPr>
        </a:p>
      </dsp:txBody>
      <dsp:txXfrm>
        <a:off x="5634565" y="1668780"/>
        <a:ext cx="2733959" cy="1668780"/>
      </dsp:txXfrm>
    </dsp:sp>
    <dsp:sp modelId="{3B8203A2-6D5C-4C92-94A1-B164D47716F7}">
      <dsp:nvSpPr>
        <dsp:cNvPr id="0" name=""/>
        <dsp:cNvSpPr/>
      </dsp:nvSpPr>
      <dsp:spPr>
        <a:xfrm>
          <a:off x="6306915" y="250317"/>
          <a:ext cx="1389259" cy="138925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948B9-5E0F-4EAC-91C0-0592B2A230BF}">
      <dsp:nvSpPr>
        <dsp:cNvPr id="0" name=""/>
        <dsp:cNvSpPr/>
      </dsp:nvSpPr>
      <dsp:spPr>
        <a:xfrm>
          <a:off x="8450543" y="0"/>
          <a:ext cx="2733959" cy="41719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AR" sz="1600" b="0" i="0" kern="1200" dirty="0">
              <a:solidFill>
                <a:srgbClr val="FFFF00"/>
              </a:solidFill>
            </a:rPr>
            <a:t>CONDICIONES DE EXPOSICION: un mismo agente puede presentar efectos nocivos diferentes</a:t>
          </a:r>
          <a:endParaRPr lang="es-AR" sz="1600" kern="1200" dirty="0">
            <a:solidFill>
              <a:srgbClr val="FFFF00"/>
            </a:solidFill>
          </a:endParaRPr>
        </a:p>
      </dsp:txBody>
      <dsp:txXfrm>
        <a:off x="8450543" y="1668780"/>
        <a:ext cx="2733959" cy="1668780"/>
      </dsp:txXfrm>
    </dsp:sp>
    <dsp:sp modelId="{6D6DC8CA-191F-4F2C-941A-5C8E97B30BE4}">
      <dsp:nvSpPr>
        <dsp:cNvPr id="0" name=""/>
        <dsp:cNvSpPr/>
      </dsp:nvSpPr>
      <dsp:spPr>
        <a:xfrm>
          <a:off x="9122894" y="250317"/>
          <a:ext cx="1389259" cy="138925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066AF-BCEE-4F4F-96F2-A3BA6CB282A8}">
      <dsp:nvSpPr>
        <dsp:cNvPr id="0" name=""/>
        <dsp:cNvSpPr/>
      </dsp:nvSpPr>
      <dsp:spPr>
        <a:xfrm>
          <a:off x="447484" y="3337560"/>
          <a:ext cx="10292143" cy="625792"/>
        </a:xfrm>
        <a:prstGeom prst="leftRightArrow">
          <a:avLst/>
        </a:prstGeom>
        <a:blipFill rotWithShape="0">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12DC0-6BB0-44B9-9569-07D96A20F46C}">
      <dsp:nvSpPr>
        <dsp:cNvPr id="0" name=""/>
        <dsp:cNvSpPr/>
      </dsp:nvSpPr>
      <dsp:spPr>
        <a:xfrm>
          <a:off x="837731" y="0"/>
          <a:ext cx="9494285" cy="42062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021AD-E034-448E-A948-25BF8EA727C6}">
      <dsp:nvSpPr>
        <dsp:cNvPr id="0" name=""/>
        <dsp:cNvSpPr/>
      </dsp:nvSpPr>
      <dsp:spPr>
        <a:xfrm>
          <a:off x="5590" y="815926"/>
          <a:ext cx="2688811" cy="25743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0" i="0" kern="1200" dirty="0">
              <a:solidFill>
                <a:srgbClr val="FFFF00"/>
              </a:solidFill>
            </a:rPr>
            <a:t>AGENTE: debe existir un agente en el ambiente de trabajo que por sus propiedades puede producir un daño a la salud</a:t>
          </a:r>
          <a:endParaRPr lang="es-AR" sz="1800" kern="1200" dirty="0">
            <a:solidFill>
              <a:srgbClr val="FFFF00"/>
            </a:solidFill>
          </a:endParaRPr>
        </a:p>
      </dsp:txBody>
      <dsp:txXfrm>
        <a:off x="131261" y="941597"/>
        <a:ext cx="2437469" cy="2323045"/>
      </dsp:txXfrm>
    </dsp:sp>
    <dsp:sp modelId="{72B1E05E-D2A6-4EB4-A195-4CB2F7E38CA8}">
      <dsp:nvSpPr>
        <dsp:cNvPr id="0" name=""/>
        <dsp:cNvSpPr/>
      </dsp:nvSpPr>
      <dsp:spPr>
        <a:xfrm>
          <a:off x="2828842" y="829992"/>
          <a:ext cx="2688811" cy="254625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AR" sz="1600" b="0" i="0" kern="1200" dirty="0" smtClean="0">
              <a:solidFill>
                <a:srgbClr val="FFFF00"/>
              </a:solidFill>
            </a:rPr>
            <a:t>EXPOSICION</a:t>
          </a:r>
          <a:r>
            <a:rPr lang="es-AR" sz="1600" b="0" i="0" kern="1200" dirty="0">
              <a:solidFill>
                <a:srgbClr val="FFFF00"/>
              </a:solidFill>
            </a:rPr>
            <a:t>: debe existir la demostración que el contacto entre el trabajador afectado y el agente o condiciones de trabajo nocivas sea capaz de provocar daño a la salud.</a:t>
          </a:r>
          <a:endParaRPr lang="es-AR" sz="1600" kern="1200" dirty="0">
            <a:solidFill>
              <a:srgbClr val="FFFF00"/>
            </a:solidFill>
          </a:endParaRPr>
        </a:p>
      </dsp:txBody>
      <dsp:txXfrm>
        <a:off x="2953140" y="954290"/>
        <a:ext cx="2440215" cy="2297659"/>
      </dsp:txXfrm>
    </dsp:sp>
    <dsp:sp modelId="{965C5316-65F6-451F-AC10-C6102D14D290}">
      <dsp:nvSpPr>
        <dsp:cNvPr id="0" name=""/>
        <dsp:cNvSpPr/>
      </dsp:nvSpPr>
      <dsp:spPr>
        <a:xfrm>
          <a:off x="5652094" y="900328"/>
          <a:ext cx="2688811" cy="24055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0" i="0" kern="1200" dirty="0">
              <a:solidFill>
                <a:srgbClr val="FFFF00"/>
              </a:solidFill>
            </a:rPr>
            <a:t>ENFERMEDAD: debe haber una enfermedad claramente definida.</a:t>
          </a:r>
          <a:endParaRPr lang="es-AR" sz="1800" kern="1200" dirty="0">
            <a:solidFill>
              <a:srgbClr val="FFFF00"/>
            </a:solidFill>
          </a:endParaRPr>
        </a:p>
      </dsp:txBody>
      <dsp:txXfrm>
        <a:off x="5769525" y="1017759"/>
        <a:ext cx="2453949" cy="2170720"/>
      </dsp:txXfrm>
    </dsp:sp>
    <dsp:sp modelId="{555B021E-8793-451C-9B1B-0818FB67C470}">
      <dsp:nvSpPr>
        <dsp:cNvPr id="0" name=""/>
        <dsp:cNvSpPr/>
      </dsp:nvSpPr>
      <dsp:spPr>
        <a:xfrm>
          <a:off x="8475346" y="928468"/>
          <a:ext cx="2688811" cy="23493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0" i="0" kern="1200" dirty="0">
              <a:solidFill>
                <a:srgbClr val="FFFF00"/>
              </a:solidFill>
            </a:rPr>
            <a:t>CONDICIONES DE EXPOSICION: un mismo agente puede presentar efectos nocivos diferentes</a:t>
          </a:r>
          <a:endParaRPr lang="es-AR" sz="1800" kern="1200" dirty="0">
            <a:solidFill>
              <a:srgbClr val="FFFF00"/>
            </a:solidFill>
          </a:endParaRPr>
        </a:p>
      </dsp:txBody>
      <dsp:txXfrm>
        <a:off x="8590029" y="1043151"/>
        <a:ext cx="2459445" cy="211993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11/27/2019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8069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smtClean="0"/>
              <a:pPr/>
              <a:t>11/27/2019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67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smtClean="0"/>
              <a:pPr/>
              <a:t>11/27/2019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072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pPr/>
              <a:t>11/27/2019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3182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smtClean="0"/>
              <a:pPr/>
              <a:t>11/27/2019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0065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pPr/>
              <a:t>11/27/2019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113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pPr/>
              <a:t>11/27/2019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3631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pPr/>
              <a:t>11/27/2019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186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pPr/>
              <a:t>11/27/2019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7919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11/27/2019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4192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pPr/>
              <a:t>11/27/2019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278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11/27/2019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891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11/27/2019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257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11/27/2019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0331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11/27/2019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00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smtClean="0"/>
              <a:pPr/>
              <a:t>11/27/2019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104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pPr/>
              <a:t>11/27/2019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8855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pPr/>
              <a:t>11/27/2019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749263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ww.merriam-webster.com/dictionary/transitive" TargetMode="External"/><Relationship Id="rId2" Type="http://schemas.openxmlformats.org/officeDocument/2006/relationships/hyperlink" Target="https://www.merriam-webster.com/dictionary/verb"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43075" y="2099733"/>
            <a:ext cx="8929688" cy="1915055"/>
          </a:xfrm>
        </p:spPr>
        <p:txBody>
          <a:bodyPr/>
          <a:lstStyle/>
          <a:p>
            <a:r>
              <a:rPr lang="es-AR" dirty="0">
                <a:solidFill>
                  <a:srgbClr val="FFFF00"/>
                </a:solidFill>
              </a:rPr>
              <a:t>El problema de la salud ocupacional en el medio bancario</a:t>
            </a:r>
          </a:p>
        </p:txBody>
      </p:sp>
      <p:sp>
        <p:nvSpPr>
          <p:cNvPr id="3" name="Subtítulo 2"/>
          <p:cNvSpPr>
            <a:spLocks noGrp="1"/>
          </p:cNvSpPr>
          <p:nvPr>
            <p:ph type="subTitle" idx="1"/>
          </p:nvPr>
        </p:nvSpPr>
        <p:spPr/>
        <p:txBody>
          <a:bodyPr>
            <a:noAutofit/>
          </a:bodyPr>
          <a:lstStyle/>
          <a:p>
            <a:r>
              <a:rPr lang="es-AR" sz="2800" cap="none" dirty="0">
                <a:solidFill>
                  <a:srgbClr val="FFFF00"/>
                </a:solidFill>
              </a:rPr>
              <a:t>¿Qué sabemos de nuestros derechos en salud los trabajadores bancarios?</a:t>
            </a:r>
          </a:p>
        </p:txBody>
      </p:sp>
    </p:spTree>
    <p:extLst>
      <p:ext uri="{BB962C8B-B14F-4D97-AF65-F5344CB8AC3E}">
        <p14:creationId xmlns:p14="http://schemas.microsoft.com/office/powerpoint/2010/main" val="397308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3E10248-AF0E-477D-B4D2-47C02CE4E3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533010C2-2DA5-460F-A40C-5317F567A0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7CB0634-F963-4EC9-A6F6-8EA46BD1F1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73C0A186-7444-4460-9C37-532E7671E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F1ECA4FE-7D2F-4576-B767-3A5F5ABFE9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xmlns="" id="{5969441E-5462-4859-86CD-1737FDE360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xmlns="" id="{596BD4B5-6833-40CC-96FE-EDC6756342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ítulo 1">
            <a:extLst>
              <a:ext uri="{FF2B5EF4-FFF2-40B4-BE49-F238E27FC236}">
                <a16:creationId xmlns:a16="http://schemas.microsoft.com/office/drawing/2014/main" xmlns="" id="{1498D3DE-04C5-4A3D-BB6E-5396CA4D0012}"/>
              </a:ext>
            </a:extLst>
          </p:cNvPr>
          <p:cNvSpPr>
            <a:spLocks noGrp="1"/>
          </p:cNvSpPr>
          <p:nvPr>
            <p:ph type="title"/>
          </p:nvPr>
        </p:nvSpPr>
        <p:spPr>
          <a:xfrm>
            <a:off x="1683171" y="1800665"/>
            <a:ext cx="8825658" cy="2940147"/>
          </a:xfrm>
        </p:spPr>
        <p:txBody>
          <a:bodyPr vert="horz" lIns="91440" tIns="45720" rIns="91440" bIns="45720" rtlCol="0" anchor="b">
            <a:normAutofit/>
          </a:bodyPr>
          <a:lstStyle/>
          <a:p>
            <a:pPr algn="ctr"/>
            <a:r>
              <a:rPr lang="en-US" sz="5400" dirty="0">
                <a:solidFill>
                  <a:srgbClr val="FFFF00"/>
                </a:solidFill>
              </a:rPr>
              <a:t>Pero la OIT destaca la categoria de Trabajo decente</a:t>
            </a:r>
          </a:p>
        </p:txBody>
      </p:sp>
      <p:cxnSp>
        <p:nvCxnSpPr>
          <p:cNvPr id="18" name="Straight Connector 17">
            <a:extLst>
              <a:ext uri="{FF2B5EF4-FFF2-40B4-BE49-F238E27FC236}">
                <a16:creationId xmlns:a16="http://schemas.microsoft.com/office/drawing/2014/main" xmlns="" id="{E81F53E2-F556-42FA-8D24-113839EE19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078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LEY 27348: COMPLEMENTARIA DE LA L.R.T.</a:t>
            </a:r>
            <a:endParaRPr lang="es-ES" dirty="0"/>
          </a:p>
        </p:txBody>
      </p:sp>
      <p:sp>
        <p:nvSpPr>
          <p:cNvPr id="3" name="2 Marcador de contenido"/>
          <p:cNvSpPr>
            <a:spLocks noGrp="1"/>
          </p:cNvSpPr>
          <p:nvPr>
            <p:ph idx="1"/>
          </p:nvPr>
        </p:nvSpPr>
        <p:spPr/>
        <p:txBody>
          <a:bodyPr/>
          <a:lstStyle/>
          <a:p>
            <a:pPr lvl="0" algn="just">
              <a:lnSpc>
                <a:spcPct val="150000"/>
              </a:lnSpc>
              <a:buClr>
                <a:srgbClr val="B31166"/>
              </a:buClr>
            </a:pPr>
            <a:r>
              <a:rPr lang="es-AR" b="1" i="1" u="sng" dirty="0">
                <a:solidFill>
                  <a:prstClr val="black">
                    <a:lumMod val="75000"/>
                    <a:lumOff val="25000"/>
                  </a:prstClr>
                </a:solidFill>
              </a:rPr>
              <a:t>La RESOLUCION DE LA COMISION MEDICA JURISDICCIONAL (LOCAL)  agotará la instancia </a:t>
            </a:r>
            <a:r>
              <a:rPr lang="es-AR" b="1" i="1" u="sng" dirty="0" smtClean="0">
                <a:solidFill>
                  <a:prstClr val="black">
                    <a:lumMod val="75000"/>
                    <a:lumOff val="25000"/>
                  </a:prstClr>
                </a:solidFill>
              </a:rPr>
              <a:t>administrativa</a:t>
            </a:r>
            <a:r>
              <a:rPr lang="es-AR" dirty="0" smtClean="0">
                <a:solidFill>
                  <a:prstClr val="black">
                    <a:lumMod val="75000"/>
                    <a:lumOff val="25000"/>
                  </a:prstClr>
                </a:solidFill>
              </a:rPr>
              <a:t> </a:t>
            </a:r>
            <a:r>
              <a:rPr lang="es-AR" b="1" i="1" u="sng" dirty="0" smtClean="0">
                <a:solidFill>
                  <a:prstClr val="black">
                    <a:lumMod val="75000"/>
                    <a:lumOff val="25000"/>
                  </a:prstClr>
                </a:solidFill>
              </a:rPr>
              <a:t>obligatoria.-</a:t>
            </a:r>
          </a:p>
          <a:p>
            <a:pPr lvl="0" algn="just">
              <a:lnSpc>
                <a:spcPct val="150000"/>
              </a:lnSpc>
              <a:buClr>
                <a:srgbClr val="B31166"/>
              </a:buClr>
            </a:pPr>
            <a:r>
              <a:rPr lang="es-AR" b="1" i="1" u="sng" dirty="0" smtClean="0">
                <a:solidFill>
                  <a:prstClr val="black">
                    <a:lumMod val="75000"/>
                    <a:lumOff val="25000"/>
                  </a:prstClr>
                </a:solidFill>
              </a:rPr>
              <a:t>En caso de disconformidad el trabajador podrá:</a:t>
            </a:r>
          </a:p>
          <a:p>
            <a:pPr marL="0" lvl="0" indent="0" algn="just">
              <a:lnSpc>
                <a:spcPct val="150000"/>
              </a:lnSpc>
              <a:buClr>
                <a:srgbClr val="B31166"/>
              </a:buClr>
              <a:buNone/>
            </a:pPr>
            <a:r>
              <a:rPr lang="es-AR" b="1" dirty="0" smtClean="0">
                <a:solidFill>
                  <a:prstClr val="black">
                    <a:lumMod val="75000"/>
                    <a:lumOff val="25000"/>
                  </a:prstClr>
                </a:solidFill>
              </a:rPr>
              <a:t>                  a) .-  </a:t>
            </a:r>
            <a:r>
              <a:rPr lang="es-AR" dirty="0"/>
              <a:t>S</a:t>
            </a:r>
            <a:r>
              <a:rPr lang="es-AR" dirty="0" smtClean="0"/>
              <a:t>olicitar </a:t>
            </a:r>
            <a:r>
              <a:rPr lang="es-AR" dirty="0"/>
              <a:t>la revisión de la resolución ante la Comisión Médica </a:t>
            </a:r>
            <a:r>
              <a:rPr lang="es-AR" dirty="0" smtClean="0"/>
              <a:t>   Central.-</a:t>
            </a:r>
          </a:p>
          <a:p>
            <a:pPr marL="0" lvl="0" indent="0" algn="just">
              <a:lnSpc>
                <a:spcPct val="150000"/>
              </a:lnSpc>
              <a:buClr>
                <a:srgbClr val="B31166"/>
              </a:buClr>
              <a:buNone/>
            </a:pPr>
            <a:r>
              <a:rPr lang="es-AR" b="1" dirty="0">
                <a:solidFill>
                  <a:prstClr val="black">
                    <a:lumMod val="75000"/>
                    <a:lumOff val="25000"/>
                  </a:prstClr>
                </a:solidFill>
              </a:rPr>
              <a:t> </a:t>
            </a:r>
            <a:r>
              <a:rPr lang="es-AR" b="1" dirty="0" smtClean="0">
                <a:solidFill>
                  <a:prstClr val="black">
                    <a:lumMod val="75000"/>
                    <a:lumOff val="25000"/>
                  </a:prstClr>
                </a:solidFill>
              </a:rPr>
              <a:t>                b).- </a:t>
            </a:r>
            <a:r>
              <a:rPr lang="es-AR" dirty="0" smtClean="0">
                <a:solidFill>
                  <a:srgbClr val="000000"/>
                </a:solidFill>
                <a:latin typeface="+mj-lt"/>
              </a:rPr>
              <a:t>Interponer </a:t>
            </a:r>
            <a:r>
              <a:rPr lang="es-AR" dirty="0">
                <a:solidFill>
                  <a:srgbClr val="000000"/>
                </a:solidFill>
                <a:latin typeface="+mj-lt"/>
              </a:rPr>
              <a:t>recurso contra lo dispuesto por la comisión médica jurisdiccional ante la justicia ordinaria del fuero </a:t>
            </a:r>
            <a:r>
              <a:rPr lang="es-AR" dirty="0" smtClean="0">
                <a:solidFill>
                  <a:srgbClr val="000000"/>
                </a:solidFill>
                <a:latin typeface="+mj-lt"/>
              </a:rPr>
              <a:t>laboral.-</a:t>
            </a:r>
            <a:endParaRPr lang="es-ES" b="1" dirty="0">
              <a:solidFill>
                <a:prstClr val="black">
                  <a:lumMod val="75000"/>
                  <a:lumOff val="25000"/>
                </a:prstClr>
              </a:solidFill>
              <a:latin typeface="+mj-lt"/>
            </a:endParaRPr>
          </a:p>
          <a:p>
            <a:pPr>
              <a:lnSpc>
                <a:spcPct val="150000"/>
              </a:lnSpc>
            </a:pPr>
            <a:endParaRPr lang="es-ES" dirty="0"/>
          </a:p>
        </p:txBody>
      </p:sp>
    </p:spTree>
    <p:extLst>
      <p:ext uri="{BB962C8B-B14F-4D97-AF65-F5344CB8AC3E}">
        <p14:creationId xmlns:p14="http://schemas.microsoft.com/office/powerpoint/2010/main" val="26499775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Pregunta</a:t>
            </a:r>
          </a:p>
        </p:txBody>
      </p:sp>
      <p:sp>
        <p:nvSpPr>
          <p:cNvPr id="3" name="Marcador de contenido 2"/>
          <p:cNvSpPr>
            <a:spLocks noGrp="1"/>
          </p:cNvSpPr>
          <p:nvPr>
            <p:ph idx="1"/>
          </p:nvPr>
        </p:nvSpPr>
        <p:spPr/>
        <p:txBody>
          <a:bodyPr>
            <a:normAutofit/>
          </a:bodyPr>
          <a:lstStyle/>
          <a:p>
            <a:r>
              <a:rPr lang="es-AR" sz="6000" dirty="0"/>
              <a:t>¿Cuál entonces el riesgo en salud del trabajador bancario?</a:t>
            </a:r>
          </a:p>
        </p:txBody>
      </p:sp>
    </p:spTree>
    <p:extLst>
      <p:ext uri="{BB962C8B-B14F-4D97-AF65-F5344CB8AC3E}">
        <p14:creationId xmlns:p14="http://schemas.microsoft.com/office/powerpoint/2010/main" val="38914352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Actividad bancaria</a:t>
            </a:r>
          </a:p>
        </p:txBody>
      </p:sp>
      <p:sp>
        <p:nvSpPr>
          <p:cNvPr id="3" name="Marcador de contenido 2"/>
          <p:cNvSpPr>
            <a:spLocks noGrp="1"/>
          </p:cNvSpPr>
          <p:nvPr>
            <p:ph idx="1"/>
          </p:nvPr>
        </p:nvSpPr>
        <p:spPr>
          <a:xfrm>
            <a:off x="571500" y="2343150"/>
            <a:ext cx="10944225" cy="3676650"/>
          </a:xfrm>
        </p:spPr>
        <p:txBody>
          <a:bodyPr>
            <a:noAutofit/>
          </a:bodyPr>
          <a:lstStyle/>
          <a:p>
            <a:r>
              <a:rPr lang="es-AR" sz="2400" dirty="0"/>
              <a:t>No podemos hablar estrictamente de una actividad bancaria sino de un conjunto de actividades que se ejercen en un medio laboral: el banco</a:t>
            </a:r>
          </a:p>
          <a:p>
            <a:r>
              <a:rPr lang="es-AR" sz="2400" dirty="0"/>
              <a:t>La principal actividad del trabajador bancario es en el orden administrativo financiero.</a:t>
            </a:r>
          </a:p>
          <a:p>
            <a:r>
              <a:rPr lang="es-AR" sz="2400" dirty="0"/>
              <a:t>El manejo de valores y el entorno bancario le otorga un especial sesgo a esta actividad.</a:t>
            </a:r>
          </a:p>
          <a:p>
            <a:r>
              <a:rPr lang="es-AR" sz="2400" dirty="0"/>
              <a:t>La interfaz creada por las relaciones interpersonales es donde se observa la mayor exposición del trabajador y  riesgo laboral.</a:t>
            </a:r>
          </a:p>
        </p:txBody>
      </p:sp>
    </p:spTree>
    <p:extLst>
      <p:ext uri="{BB962C8B-B14F-4D97-AF65-F5344CB8AC3E}">
        <p14:creationId xmlns:p14="http://schemas.microsoft.com/office/powerpoint/2010/main" val="16354944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Intentamos definir riesgo de trabajo</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24637848"/>
              </p:ext>
            </p:extLst>
          </p:nvPr>
        </p:nvGraphicFramePr>
        <p:xfrm>
          <a:off x="557214" y="2300289"/>
          <a:ext cx="11072812" cy="4071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6636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¿Qué es el Stress?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75068888"/>
              </p:ext>
            </p:extLst>
          </p:nvPr>
        </p:nvGraphicFramePr>
        <p:xfrm>
          <a:off x="628650" y="2386013"/>
          <a:ext cx="10829925" cy="398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0378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0" y="973668"/>
            <a:ext cx="10029825" cy="926570"/>
          </a:xfrm>
        </p:spPr>
        <p:txBody>
          <a:bodyPr/>
          <a:lstStyle/>
          <a:p>
            <a:r>
              <a:rPr lang="es-AR" dirty="0"/>
              <a:t>                            STRESS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85773604"/>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4907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950" y="973668"/>
            <a:ext cx="10615613" cy="706964"/>
          </a:xfrm>
        </p:spPr>
        <p:txBody>
          <a:bodyPr/>
          <a:lstStyle/>
          <a:p>
            <a:r>
              <a:rPr lang="es-AR" sz="2800" dirty="0"/>
              <a:t>El stress es un factor que incide en múltiples patologías  y de diversa etiología </a:t>
            </a: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2771651754"/>
              </p:ext>
            </p:extLst>
          </p:nvPr>
        </p:nvGraphicFramePr>
        <p:xfrm>
          <a:off x="257174" y="2314575"/>
          <a:ext cx="11587163"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714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85813"/>
            <a:ext cx="9303496" cy="1128711"/>
          </a:xfrm>
        </p:spPr>
        <p:txBody>
          <a:bodyPr/>
          <a:lstStyle/>
          <a:p>
            <a:r>
              <a:rPr lang="es-AR" dirty="0"/>
              <a:t>“</a:t>
            </a:r>
            <a:r>
              <a:rPr lang="es-AR" sz="2800" dirty="0"/>
              <a:t>Occupational and Enviromment Medical “(Page 664)James P. Stewart M.D.</a:t>
            </a:r>
          </a:p>
        </p:txBody>
      </p:sp>
      <p:sp>
        <p:nvSpPr>
          <p:cNvPr id="3" name="Marcador de contenido 2"/>
          <p:cNvSpPr>
            <a:spLocks noGrp="1"/>
          </p:cNvSpPr>
          <p:nvPr>
            <p:ph idx="1"/>
          </p:nvPr>
        </p:nvSpPr>
        <p:spPr>
          <a:xfrm>
            <a:off x="485775" y="2603500"/>
            <a:ext cx="10772775" cy="3416300"/>
          </a:xfrm>
        </p:spPr>
        <p:txBody>
          <a:bodyPr>
            <a:normAutofit/>
          </a:bodyPr>
          <a:lstStyle/>
          <a:p>
            <a:pPr marL="0" indent="0">
              <a:buNone/>
            </a:pPr>
            <a:r>
              <a:rPr lang="es-AR" sz="3600" dirty="0"/>
              <a:t>“ La enfermedad puede justificar un escape de una situación laboral. En estos casos una ulcera péptica puede ser manifestación de que un trabajador se siente enajenado de un ambiente laboral”</a:t>
            </a:r>
          </a:p>
        </p:txBody>
      </p:sp>
    </p:spTree>
    <p:extLst>
      <p:ext uri="{BB962C8B-B14F-4D97-AF65-F5344CB8AC3E}">
        <p14:creationId xmlns:p14="http://schemas.microsoft.com/office/powerpoint/2010/main" val="28167142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75" y="973668"/>
            <a:ext cx="10587037" cy="706964"/>
          </a:xfrm>
        </p:spPr>
        <p:txBody>
          <a:bodyPr/>
          <a:lstStyle/>
          <a:p>
            <a:r>
              <a:rPr lang="es-AR" sz="3200" dirty="0"/>
              <a:t>¿Qué es lo intrínseco en la motivación del trabajo?</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724271454"/>
              </p:ext>
            </p:extLst>
          </p:nvPr>
        </p:nvGraphicFramePr>
        <p:xfrm>
          <a:off x="471488" y="2271713"/>
          <a:ext cx="11215687"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3281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a:t>Hay algunas posturas desde la psicología laboral a considerar</a:t>
            </a:r>
          </a:p>
        </p:txBody>
      </p:sp>
      <p:sp>
        <p:nvSpPr>
          <p:cNvPr id="3" name="Marcador de contenido 2"/>
          <p:cNvSpPr>
            <a:spLocks noGrp="1"/>
          </p:cNvSpPr>
          <p:nvPr>
            <p:ph idx="1"/>
          </p:nvPr>
        </p:nvSpPr>
        <p:spPr>
          <a:xfrm>
            <a:off x="471488" y="2271713"/>
            <a:ext cx="11244262" cy="4300537"/>
          </a:xfrm>
        </p:spPr>
        <p:txBody>
          <a:bodyPr>
            <a:normAutofit/>
          </a:bodyPr>
          <a:lstStyle/>
          <a:p>
            <a:r>
              <a:rPr lang="es-AR" sz="2800" dirty="0"/>
              <a:t>En todas ellas es común el deseo como sustrato de motivación.</a:t>
            </a:r>
          </a:p>
          <a:p>
            <a:r>
              <a:rPr lang="es-AR" sz="2800" dirty="0"/>
              <a:t>Escuela psicoanalítica: La libido sexual se sublima en una actividad productiva.</a:t>
            </a:r>
          </a:p>
          <a:p>
            <a:r>
              <a:rPr lang="es-AR" sz="2800" dirty="0"/>
              <a:t>Schein: Lo  intrínseco es la necesidad de mantener y desarrollar un concepto bueno de uno mismo.</a:t>
            </a:r>
          </a:p>
          <a:p>
            <a:r>
              <a:rPr lang="es-AR" sz="2800" dirty="0"/>
              <a:t>Hegel: “Todo deseo humano se ejerce en función del deseo de reconocimiento”</a:t>
            </a:r>
          </a:p>
        </p:txBody>
      </p:sp>
    </p:spTree>
    <p:extLst>
      <p:ext uri="{BB962C8B-B14F-4D97-AF65-F5344CB8AC3E}">
        <p14:creationId xmlns:p14="http://schemas.microsoft.com/office/powerpoint/2010/main" val="22883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34380" y="1628775"/>
            <a:ext cx="8825658" cy="4415991"/>
          </a:xfrm>
        </p:spPr>
        <p:txBody>
          <a:bodyPr/>
          <a:lstStyle/>
          <a:p>
            <a:r>
              <a:rPr lang="es-AR" sz="2400" i="1" dirty="0">
                <a:solidFill>
                  <a:srgbClr val="FFFF00"/>
                </a:solidFill>
              </a:rPr>
              <a:t>Trabajo decente </a:t>
            </a:r>
            <a:r>
              <a:rPr lang="es-AR" sz="2400" dirty="0">
                <a:solidFill>
                  <a:srgbClr val="FFFF00"/>
                </a:solidFill>
              </a:rPr>
              <a:t>es un concepto que busca expresar lo que debería ser, en un mundo globalizado, un buen trabajo o un empleo digno. </a:t>
            </a:r>
            <a:r>
              <a:rPr lang="es-AR" sz="2400" u="sng" dirty="0">
                <a:solidFill>
                  <a:srgbClr val="FFFF00"/>
                </a:solidFill>
              </a:rPr>
              <a:t>El trabajo que dignifica y permite el desarrollo de las propias capacidades no es cualquier trabajo</a:t>
            </a:r>
            <a:r>
              <a:rPr lang="es-AR" sz="2400" dirty="0">
                <a:solidFill>
                  <a:srgbClr val="FFFF00"/>
                </a:solidFill>
              </a:rPr>
              <a:t>.</a:t>
            </a:r>
            <a:br>
              <a:rPr lang="es-AR" sz="2400" dirty="0">
                <a:solidFill>
                  <a:srgbClr val="FFFF00"/>
                </a:solidFill>
              </a:rPr>
            </a:br>
            <a:r>
              <a:rPr lang="es-AR" sz="2400" dirty="0">
                <a:solidFill>
                  <a:srgbClr val="FFFF00"/>
                </a:solidFill>
              </a:rPr>
              <a:t>No es decente el trabajo que se realiza sin respeto a los principios y derechos laborales fundamentales, ni el que no permite un ingreso justo y proporcional al esfuerzo realizado, sin discriminación de genero o de cualquier otro tipo, ni el que se lleva a cabo sin protección social, ni aquel que excluye el dialogo social y el tripartismo.</a:t>
            </a:r>
          </a:p>
        </p:txBody>
      </p:sp>
      <p:sp>
        <p:nvSpPr>
          <p:cNvPr id="5" name="Subtítulo 4"/>
          <p:cNvSpPr>
            <a:spLocks noGrp="1"/>
          </p:cNvSpPr>
          <p:nvPr>
            <p:ph type="subTitle" idx="1"/>
          </p:nvPr>
        </p:nvSpPr>
        <p:spPr>
          <a:xfrm>
            <a:off x="1640730" y="900113"/>
            <a:ext cx="8825658" cy="914400"/>
          </a:xfrm>
        </p:spPr>
        <p:txBody>
          <a:bodyPr>
            <a:normAutofit/>
          </a:bodyPr>
          <a:lstStyle/>
          <a:p>
            <a:r>
              <a:rPr lang="es-AR" sz="4400" dirty="0">
                <a:solidFill>
                  <a:schemeClr val="bg1"/>
                </a:solidFill>
              </a:rPr>
              <a:t>T</a:t>
            </a:r>
            <a:r>
              <a:rPr lang="es-AR" sz="4400" cap="none" dirty="0">
                <a:solidFill>
                  <a:schemeClr val="bg1"/>
                </a:solidFill>
              </a:rPr>
              <a:t>rabajo decente según la </a:t>
            </a:r>
            <a:r>
              <a:rPr lang="es-AR" sz="4400" dirty="0">
                <a:solidFill>
                  <a:schemeClr val="bg1"/>
                </a:solidFill>
              </a:rPr>
              <a:t>OIT</a:t>
            </a:r>
          </a:p>
        </p:txBody>
      </p:sp>
    </p:spTree>
    <p:extLst>
      <p:ext uri="{BB962C8B-B14F-4D97-AF65-F5344CB8AC3E}">
        <p14:creationId xmlns:p14="http://schemas.microsoft.com/office/powerpoint/2010/main" val="1561153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La inserción laboral en la organización</a:t>
            </a:r>
          </a:p>
        </p:txBody>
      </p:sp>
      <p:sp>
        <p:nvSpPr>
          <p:cNvPr id="3" name="Marcador de contenido 2"/>
          <p:cNvSpPr>
            <a:spLocks noGrp="1"/>
          </p:cNvSpPr>
          <p:nvPr>
            <p:ph idx="1"/>
          </p:nvPr>
        </p:nvSpPr>
        <p:spPr>
          <a:xfrm>
            <a:off x="614363" y="2603499"/>
            <a:ext cx="10758487" cy="3711575"/>
          </a:xfrm>
        </p:spPr>
        <p:txBody>
          <a:bodyPr>
            <a:noAutofit/>
          </a:bodyPr>
          <a:lstStyle/>
          <a:p>
            <a:pPr marL="0" indent="0">
              <a:buNone/>
            </a:pPr>
            <a:r>
              <a:rPr lang="es-AR" sz="2400" dirty="0"/>
              <a:t>El reconocimiento del valor del trabajo realizado y del esfuerzo en su desempeño </a:t>
            </a:r>
            <a:r>
              <a:rPr lang="es-AR" sz="2400" dirty="0">
                <a:solidFill>
                  <a:prstClr val="black">
                    <a:lumMod val="75000"/>
                    <a:lumOff val="25000"/>
                  </a:prstClr>
                </a:solidFill>
              </a:rPr>
              <a:t>,por parte de la organización; es</a:t>
            </a:r>
            <a:r>
              <a:rPr lang="es-AR" sz="2400" dirty="0"/>
              <a:t> la vía de la inserción laboral del trabajador ,y el deseo de ese reconocimiento el eje de su motivación, mas allá de sus motivaciones individuales . </a:t>
            </a:r>
          </a:p>
          <a:p>
            <a:pPr marL="0" indent="0">
              <a:buNone/>
            </a:pPr>
            <a:r>
              <a:rPr lang="es-AR" sz="2400" dirty="0"/>
              <a:t>La institución de un sistema de  reconocimiento consensuado por trabajadores y directivos  (sobre la base de lo que en esa actividad se considera  el buena praxis) e  incorporado como  paradigma del desarrollo laboral en la cultura organizacional de la empresa , lo que definirá el </a:t>
            </a:r>
            <a:r>
              <a:rPr lang="es-AR" sz="2400" i="1" dirty="0"/>
              <a:t>cursus honorum de la carrera laboral.</a:t>
            </a:r>
          </a:p>
          <a:p>
            <a:pPr marL="0" indent="0">
              <a:buNone/>
            </a:pPr>
            <a:endParaRPr lang="es-AR" sz="2400" i="1" dirty="0"/>
          </a:p>
        </p:txBody>
      </p:sp>
    </p:spTree>
    <p:extLst>
      <p:ext uri="{BB962C8B-B14F-4D97-AF65-F5344CB8AC3E}">
        <p14:creationId xmlns:p14="http://schemas.microsoft.com/office/powerpoint/2010/main" val="24576223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¿Que es “Violencia laboral”?</a:t>
            </a:r>
          </a:p>
        </p:txBody>
      </p:sp>
      <p:sp>
        <p:nvSpPr>
          <p:cNvPr id="3" name="Marcador de contenido 2"/>
          <p:cNvSpPr>
            <a:spLocks noGrp="1"/>
          </p:cNvSpPr>
          <p:nvPr>
            <p:ph idx="1"/>
          </p:nvPr>
        </p:nvSpPr>
        <p:spPr>
          <a:xfrm>
            <a:off x="457200" y="2286000"/>
            <a:ext cx="11172825" cy="4229100"/>
          </a:xfrm>
        </p:spPr>
        <p:txBody>
          <a:bodyPr>
            <a:normAutofit/>
          </a:bodyPr>
          <a:lstStyle/>
          <a:p>
            <a:r>
              <a:rPr lang="es-AR" sz="3600" dirty="0"/>
              <a:t>Se entiende como violencia laboral la instalación en un ámbito de trabajo de situaciones donde por acción u omisión, en forma  sistemática y recurrente; se atente contra la dignidad e integridad física, </a:t>
            </a:r>
            <a:r>
              <a:rPr lang="es-AR" sz="3600" dirty="0" smtClean="0"/>
              <a:t>moral, social </a:t>
            </a:r>
            <a:r>
              <a:rPr lang="es-AR" sz="3600" dirty="0"/>
              <a:t>y/o psicológica de alguno o algunos de sus componentes.</a:t>
            </a:r>
          </a:p>
        </p:txBody>
      </p:sp>
    </p:spTree>
    <p:extLst>
      <p:ext uri="{BB962C8B-B14F-4D97-AF65-F5344CB8AC3E}">
        <p14:creationId xmlns:p14="http://schemas.microsoft.com/office/powerpoint/2010/main" val="9384276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Formas de violencia laboral</a:t>
            </a:r>
          </a:p>
        </p:txBody>
      </p:sp>
      <p:sp>
        <p:nvSpPr>
          <p:cNvPr id="3" name="Marcador de contenido 2"/>
          <p:cNvSpPr>
            <a:spLocks noGrp="1"/>
          </p:cNvSpPr>
          <p:nvPr>
            <p:ph idx="1"/>
          </p:nvPr>
        </p:nvSpPr>
        <p:spPr/>
        <p:txBody>
          <a:bodyPr>
            <a:normAutofit/>
          </a:bodyPr>
          <a:lstStyle/>
          <a:p>
            <a:r>
              <a:rPr lang="pt-BR" sz="2400" dirty="0"/>
              <a:t>Mobbing u Acoso moral </a:t>
            </a:r>
          </a:p>
          <a:p>
            <a:pPr lvl="1"/>
            <a:r>
              <a:rPr lang="pt-BR" sz="2400" dirty="0"/>
              <a:t>Acoso vertical descendente (bossing)</a:t>
            </a:r>
          </a:p>
          <a:p>
            <a:pPr lvl="1"/>
            <a:r>
              <a:rPr lang="pt-BR" sz="2400" dirty="0"/>
              <a:t>Acoso vertical ascendente.</a:t>
            </a:r>
          </a:p>
          <a:p>
            <a:pPr lvl="1"/>
            <a:r>
              <a:rPr lang="pt-BR" sz="2400" dirty="0"/>
              <a:t>Acoso horizontal.</a:t>
            </a:r>
          </a:p>
          <a:p>
            <a:r>
              <a:rPr lang="pt-BR" sz="2400" dirty="0"/>
              <a:t>Burn out.</a:t>
            </a:r>
          </a:p>
          <a:p>
            <a:r>
              <a:rPr lang="pt-BR" sz="2400" dirty="0"/>
              <a:t>Acoso sexual.</a:t>
            </a:r>
          </a:p>
          <a:p>
            <a:r>
              <a:rPr lang="pt-BR" sz="2400" dirty="0" err="1" smtClean="0"/>
              <a:t>Violencia</a:t>
            </a:r>
            <a:r>
              <a:rPr lang="pt-BR" sz="2400" dirty="0" smtClean="0"/>
              <a:t> </a:t>
            </a:r>
            <a:r>
              <a:rPr lang="pt-BR" sz="2400" dirty="0"/>
              <a:t>física.</a:t>
            </a:r>
            <a:endParaRPr lang="es-AR" sz="2400" dirty="0"/>
          </a:p>
        </p:txBody>
      </p:sp>
    </p:spTree>
    <p:extLst>
      <p:ext uri="{BB962C8B-B14F-4D97-AF65-F5344CB8AC3E}">
        <p14:creationId xmlns:p14="http://schemas.microsoft.com/office/powerpoint/2010/main" val="21517270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Mobbing (etimología)</a:t>
            </a:r>
          </a:p>
        </p:txBody>
      </p:sp>
      <p:sp>
        <p:nvSpPr>
          <p:cNvPr id="3" name="Marcador de contenido 2"/>
          <p:cNvSpPr>
            <a:spLocks noGrp="1"/>
          </p:cNvSpPr>
          <p:nvPr>
            <p:ph idx="1"/>
          </p:nvPr>
        </p:nvSpPr>
        <p:spPr/>
        <p:txBody>
          <a:bodyPr/>
          <a:lstStyle/>
          <a:p>
            <a:pPr fontAlgn="base"/>
            <a:r>
              <a:rPr lang="en-US" b="1" dirty="0">
                <a:solidFill>
                  <a:srgbClr val="303336"/>
                </a:solidFill>
                <a:latin typeface="Playfair Display"/>
              </a:rPr>
              <a:t>mob</a:t>
            </a:r>
          </a:p>
          <a:p>
            <a:pPr marL="0" indent="0" fontAlgn="base">
              <a:buNone/>
            </a:pPr>
            <a:r>
              <a:rPr lang="en-US" dirty="0">
                <a:solidFill>
                  <a:srgbClr val="212529"/>
                </a:solidFill>
                <a:latin typeface="Lato"/>
              </a:rPr>
              <a:t>      </a:t>
            </a:r>
            <a:r>
              <a:rPr lang="en-US" b="1" dirty="0">
                <a:solidFill>
                  <a:srgbClr val="4A7D95"/>
                </a:solidFill>
                <a:latin typeface="Playfair Display"/>
                <a:hlinkClick r:id="rId2"/>
              </a:rPr>
              <a:t>verb</a:t>
            </a:r>
            <a:endParaRPr lang="en-US" dirty="0">
              <a:solidFill>
                <a:srgbClr val="212529"/>
              </a:solidFill>
              <a:latin typeface="Lato"/>
            </a:endParaRPr>
          </a:p>
          <a:p>
            <a:pPr marL="0" indent="0" fontAlgn="base">
              <a:buNone/>
            </a:pPr>
            <a:r>
              <a:rPr lang="en-US" b="1" dirty="0">
                <a:solidFill>
                  <a:srgbClr val="303336"/>
                </a:solidFill>
                <a:latin typeface="inherit"/>
              </a:rPr>
              <a:t>     mobbed</a:t>
            </a:r>
            <a:r>
              <a:rPr lang="en-US" dirty="0">
                <a:solidFill>
                  <a:srgbClr val="303336"/>
                </a:solidFill>
                <a:latin typeface="Open Sans"/>
              </a:rPr>
              <a:t>; </a:t>
            </a:r>
            <a:r>
              <a:rPr lang="en-US" b="1" dirty="0">
                <a:solidFill>
                  <a:srgbClr val="303336"/>
                </a:solidFill>
                <a:latin typeface="inherit"/>
              </a:rPr>
              <a:t>mobbing</a:t>
            </a:r>
            <a:endParaRPr lang="en-US" dirty="0">
              <a:solidFill>
                <a:srgbClr val="212529"/>
              </a:solidFill>
              <a:latin typeface="Lato"/>
            </a:endParaRPr>
          </a:p>
          <a:p>
            <a:pPr marL="0" indent="0" fontAlgn="base">
              <a:buNone/>
            </a:pPr>
            <a:r>
              <a:rPr lang="en-US" b="1" dirty="0">
                <a:solidFill>
                  <a:srgbClr val="265667"/>
                </a:solidFill>
                <a:latin typeface="Open Sans"/>
                <a:hlinkClick r:id="rId3"/>
              </a:rPr>
              <a:t>    </a:t>
            </a:r>
            <a:r>
              <a:rPr lang="en-US" i="1" dirty="0">
                <a:solidFill>
                  <a:srgbClr val="265667"/>
                </a:solidFill>
                <a:latin typeface="Open Sans"/>
                <a:hlinkClick r:id="rId3"/>
              </a:rPr>
              <a:t>transitive verb</a:t>
            </a:r>
            <a:endParaRPr lang="en-US" i="1" dirty="0">
              <a:solidFill>
                <a:srgbClr val="303336"/>
              </a:solidFill>
              <a:latin typeface="Open Sans"/>
            </a:endParaRPr>
          </a:p>
          <a:p>
            <a:pPr fontAlgn="base"/>
            <a:r>
              <a:rPr lang="en-US" b="1" dirty="0">
                <a:solidFill>
                  <a:srgbClr val="212529"/>
                </a:solidFill>
                <a:latin typeface="Open Sans"/>
              </a:rPr>
              <a:t>1</a:t>
            </a:r>
            <a:r>
              <a:rPr lang="en-US" b="1" dirty="0">
                <a:solidFill>
                  <a:srgbClr val="303336"/>
                </a:solidFill>
                <a:latin typeface="inherit"/>
              </a:rPr>
              <a:t>: </a:t>
            </a:r>
            <a:r>
              <a:rPr lang="en-US" dirty="0">
                <a:solidFill>
                  <a:srgbClr val="303336"/>
                </a:solidFill>
                <a:latin typeface="Open Sans"/>
              </a:rPr>
              <a:t>to crowd about and attack or annoy</a:t>
            </a:r>
          </a:p>
          <a:p>
            <a:pPr marL="0" indent="0" fontAlgn="base">
              <a:buNone/>
            </a:pPr>
            <a:r>
              <a:rPr lang="en-US" i="1" dirty="0">
                <a:solidFill>
                  <a:srgbClr val="225F73"/>
                </a:solidFill>
                <a:latin typeface="inherit"/>
              </a:rPr>
              <a:t>//mobbed</a:t>
            </a:r>
            <a:r>
              <a:rPr lang="en-US" dirty="0">
                <a:solidFill>
                  <a:srgbClr val="225F73"/>
                </a:solidFill>
                <a:latin typeface="Open Sans"/>
              </a:rPr>
              <a:t> by autograph hunter</a:t>
            </a:r>
          </a:p>
          <a:p>
            <a:pPr marL="0" indent="0" fontAlgn="base">
              <a:buNone/>
            </a:pPr>
            <a:r>
              <a:rPr lang="en-US" dirty="0">
                <a:solidFill>
                  <a:srgbClr val="225F73"/>
                </a:solidFill>
                <a:latin typeface="Open Sans"/>
              </a:rPr>
              <a:t>// a crow </a:t>
            </a:r>
            <a:r>
              <a:rPr lang="en-US" i="1" dirty="0">
                <a:solidFill>
                  <a:srgbClr val="225F73"/>
                </a:solidFill>
                <a:latin typeface="inherit"/>
              </a:rPr>
              <a:t>mobbed</a:t>
            </a:r>
            <a:r>
              <a:rPr lang="en-US" dirty="0">
                <a:solidFill>
                  <a:srgbClr val="225F73"/>
                </a:solidFill>
                <a:latin typeface="Open Sans"/>
              </a:rPr>
              <a:t> by songbirds</a:t>
            </a:r>
          </a:p>
          <a:p>
            <a:pPr marL="0" indent="0" fontAlgn="base">
              <a:buNone/>
            </a:pPr>
            <a:r>
              <a:rPr lang="en-US" dirty="0">
                <a:solidFill>
                  <a:schemeClr val="tx1"/>
                </a:solidFill>
                <a:latin typeface="Open Sans"/>
              </a:rPr>
              <a:t>Translate:</a:t>
            </a:r>
            <a:r>
              <a:rPr lang="es-AR" b="1" dirty="0">
                <a:solidFill>
                  <a:schemeClr val="tx1"/>
                </a:solidFill>
                <a:latin typeface="Open Sans"/>
              </a:rPr>
              <a:t>rodear y atacar o molestar</a:t>
            </a:r>
            <a:endParaRPr lang="en-US" b="1" dirty="0">
              <a:solidFill>
                <a:schemeClr val="tx1"/>
              </a:solidFill>
              <a:latin typeface="Open Sans"/>
            </a:endParaRPr>
          </a:p>
          <a:p>
            <a:endParaRPr lang="es-AR" dirty="0"/>
          </a:p>
        </p:txBody>
      </p:sp>
    </p:spTree>
    <p:extLst>
      <p:ext uri="{BB962C8B-B14F-4D97-AF65-F5344CB8AC3E}">
        <p14:creationId xmlns:p14="http://schemas.microsoft.com/office/powerpoint/2010/main" val="22930137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Tipos de mobbing</a:t>
            </a:r>
          </a:p>
        </p:txBody>
      </p:sp>
      <p:sp>
        <p:nvSpPr>
          <p:cNvPr id="3" name="Marcador de contenido 2"/>
          <p:cNvSpPr>
            <a:spLocks noGrp="1"/>
          </p:cNvSpPr>
          <p:nvPr>
            <p:ph idx="1"/>
          </p:nvPr>
        </p:nvSpPr>
        <p:spPr/>
        <p:txBody>
          <a:bodyPr>
            <a:noAutofit/>
          </a:bodyPr>
          <a:lstStyle/>
          <a:p>
            <a:r>
              <a:rPr lang="es-AR" sz="3200" dirty="0"/>
              <a:t>Acoso moral vertical descendente o </a:t>
            </a:r>
            <a:r>
              <a:rPr lang="es-AR" sz="3200" dirty="0" smtClean="0"/>
              <a:t>bossing</a:t>
            </a:r>
          </a:p>
          <a:p>
            <a:r>
              <a:rPr lang="es-AR" sz="3200" dirty="0" smtClean="0"/>
              <a:t>Acoso </a:t>
            </a:r>
            <a:r>
              <a:rPr lang="es-AR" sz="3200" dirty="0"/>
              <a:t>moral </a:t>
            </a:r>
            <a:r>
              <a:rPr lang="es-AR" sz="3200" dirty="0" smtClean="0"/>
              <a:t>horizontal.</a:t>
            </a:r>
          </a:p>
          <a:p>
            <a:r>
              <a:rPr lang="es-ES" sz="3200" dirty="0" smtClean="0"/>
              <a:t>Acoso moral ascendente</a:t>
            </a:r>
            <a:endParaRPr lang="es-AR" sz="3200" dirty="0"/>
          </a:p>
        </p:txBody>
      </p:sp>
    </p:spTree>
    <p:extLst>
      <p:ext uri="{BB962C8B-B14F-4D97-AF65-F5344CB8AC3E}">
        <p14:creationId xmlns:p14="http://schemas.microsoft.com/office/powerpoint/2010/main" val="18168994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¿Cuando pensamos en un caso de mobbing?</a:t>
            </a:r>
            <a:endParaRPr lang="es-AR" dirty="0"/>
          </a:p>
        </p:txBody>
      </p:sp>
      <p:sp>
        <p:nvSpPr>
          <p:cNvPr id="3" name="Marcador de contenido 2"/>
          <p:cNvSpPr>
            <a:spLocks noGrp="1"/>
          </p:cNvSpPr>
          <p:nvPr>
            <p:ph idx="1"/>
          </p:nvPr>
        </p:nvSpPr>
        <p:spPr>
          <a:xfrm>
            <a:off x="614364" y="2400301"/>
            <a:ext cx="10787062" cy="3871912"/>
          </a:xfrm>
        </p:spPr>
        <p:txBody>
          <a:bodyPr>
            <a:normAutofit fontScale="92500" lnSpcReduction="10000"/>
          </a:bodyPr>
          <a:lstStyle/>
          <a:p>
            <a:r>
              <a:rPr lang="es-AR" dirty="0"/>
              <a:t>Conducta </a:t>
            </a:r>
            <a:r>
              <a:rPr lang="es-AR" b="1" dirty="0"/>
              <a:t>reiterada</a:t>
            </a:r>
            <a:r>
              <a:rPr lang="es-AR" dirty="0"/>
              <a:t> que afecta la dignidad del trabajador constituyéndose en lesiva para su estabilidad psíquica o física.</a:t>
            </a:r>
          </a:p>
          <a:p>
            <a:r>
              <a:rPr lang="es-AR" b="1" dirty="0"/>
              <a:t>Asimetría de poder </a:t>
            </a:r>
            <a:r>
              <a:rPr lang="es-AR" dirty="0"/>
              <a:t>de quien infringe ese daño (bossing o mobbing vertical) </a:t>
            </a:r>
          </a:p>
          <a:p>
            <a:r>
              <a:rPr lang="es-AR" dirty="0"/>
              <a:t>Generar </a:t>
            </a:r>
            <a:r>
              <a:rPr lang="es-AR" b="1" dirty="0"/>
              <a:t>complicidad</a:t>
            </a:r>
            <a:r>
              <a:rPr lang="es-AR" dirty="0"/>
              <a:t> entre los pares de la victima (mobbing horizontal)</a:t>
            </a:r>
          </a:p>
          <a:p>
            <a:r>
              <a:rPr lang="es-AR" dirty="0"/>
              <a:t>Provocar que el </a:t>
            </a:r>
            <a:r>
              <a:rPr lang="es-AR" b="1" dirty="0"/>
              <a:t>desempeño </a:t>
            </a:r>
            <a:r>
              <a:rPr lang="es-AR" dirty="0"/>
              <a:t>de la víctima se vea afectada en calidad y/o cantidad con sobre exigencia (síndrome del escritorio lleno) o por sub exigencia (síndrome del escritorio vacío)</a:t>
            </a:r>
          </a:p>
          <a:p>
            <a:r>
              <a:rPr lang="es-AR" b="1" dirty="0"/>
              <a:t>Aislamiento</a:t>
            </a:r>
            <a:r>
              <a:rPr lang="es-AR" dirty="0"/>
              <a:t> de la victima (vacío). Puede ser físico o social (generalmente con complicidad)</a:t>
            </a:r>
          </a:p>
          <a:p>
            <a:r>
              <a:rPr lang="es-AR" dirty="0"/>
              <a:t>Inducir a la víctima la idea de que la disfunción es provocada por su impericia o su inexperiencia.</a:t>
            </a:r>
          </a:p>
          <a:p>
            <a:r>
              <a:rPr lang="es-AR" dirty="0"/>
              <a:t>Provocar la claudicación de la victima (renuncia o enfermedad ) o su despido.</a:t>
            </a:r>
          </a:p>
          <a:p>
            <a:r>
              <a:rPr lang="es-AR" dirty="0"/>
              <a:t>Las causas o los objetivos del acosador son variables (necesidad del puesto, perfil psicopático, etc.)</a:t>
            </a:r>
          </a:p>
          <a:p>
            <a:endParaRPr lang="es-AR" dirty="0"/>
          </a:p>
          <a:p>
            <a:endParaRPr lang="es-AR" dirty="0"/>
          </a:p>
          <a:p>
            <a:endParaRPr lang="es-AR" dirty="0"/>
          </a:p>
        </p:txBody>
      </p:sp>
    </p:spTree>
    <p:extLst>
      <p:ext uri="{BB962C8B-B14F-4D97-AF65-F5344CB8AC3E}">
        <p14:creationId xmlns:p14="http://schemas.microsoft.com/office/powerpoint/2010/main" val="30216496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Acoso moral vertical ascendente</a:t>
            </a:r>
          </a:p>
        </p:txBody>
      </p:sp>
      <p:sp>
        <p:nvSpPr>
          <p:cNvPr id="3" name="Marcador de contenido 2"/>
          <p:cNvSpPr>
            <a:spLocks noGrp="1"/>
          </p:cNvSpPr>
          <p:nvPr>
            <p:ph idx="1"/>
          </p:nvPr>
        </p:nvSpPr>
        <p:spPr/>
        <p:txBody>
          <a:bodyPr>
            <a:normAutofit/>
          </a:bodyPr>
          <a:lstStyle/>
          <a:p>
            <a:r>
              <a:rPr lang="es-AR" sz="2000" dirty="0"/>
              <a:t>Es una categoría menos frecuente aunque </a:t>
            </a:r>
            <a:r>
              <a:rPr lang="es-AR" sz="2000" dirty="0">
                <a:solidFill>
                  <a:prstClr val="black">
                    <a:lumMod val="75000"/>
                    <a:lumOff val="25000"/>
                  </a:prstClr>
                </a:solidFill>
              </a:rPr>
              <a:t>también</a:t>
            </a:r>
            <a:r>
              <a:rPr lang="es-AR" sz="2000" dirty="0"/>
              <a:t> reconocida por la medicina laboral.</a:t>
            </a:r>
          </a:p>
          <a:p>
            <a:r>
              <a:rPr lang="es-AR" sz="2000" dirty="0"/>
              <a:t>La relación es asimétrica entre la victima y el acosador u acosadores.</a:t>
            </a:r>
          </a:p>
          <a:p>
            <a:r>
              <a:rPr lang="es-AR" sz="2000" dirty="0"/>
              <a:t>Pero es generada de abajo hacia arriba en la estructura de trabajo ,el acosador generalmente con complicidad de pares trata de generar  las mismas condiciones que vimos en el mobbing vertical a una victima que se ubica en un estamento de responsabilidad superior (jefe)con la finalidad en general de provocar su desplazamiento.</a:t>
            </a:r>
          </a:p>
        </p:txBody>
      </p:sp>
    </p:spTree>
    <p:extLst>
      <p:ext uri="{BB962C8B-B14F-4D97-AF65-F5344CB8AC3E}">
        <p14:creationId xmlns:p14="http://schemas.microsoft.com/office/powerpoint/2010/main" val="22653712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Acoso sexual</a:t>
            </a:r>
          </a:p>
        </p:txBody>
      </p:sp>
      <p:sp>
        <p:nvSpPr>
          <p:cNvPr id="3" name="Marcador de contenido 2"/>
          <p:cNvSpPr>
            <a:spLocks noGrp="1"/>
          </p:cNvSpPr>
          <p:nvPr>
            <p:ph idx="1"/>
          </p:nvPr>
        </p:nvSpPr>
        <p:spPr/>
        <p:txBody>
          <a:bodyPr>
            <a:normAutofit lnSpcReduction="10000"/>
          </a:bodyPr>
          <a:lstStyle/>
          <a:p>
            <a:r>
              <a:rPr lang="es-AR" sz="2000" dirty="0"/>
              <a:t>Es dirigido a una victima cuyo sexo no necesariamente es opuesto al del  victimario/a.</a:t>
            </a:r>
          </a:p>
          <a:p>
            <a:r>
              <a:rPr lang="es-AR" sz="2000" dirty="0"/>
              <a:t>No necesariamente existe asimetría de poder entre victima y victimario/a.</a:t>
            </a:r>
          </a:p>
          <a:p>
            <a:r>
              <a:rPr lang="es-AR" sz="2000" dirty="0"/>
              <a:t>El acosador/a induce a la victima a concluir el objetivo sexual del acoso y la forma de ejercer el poder sobre la victima, en una suerte de extorsión; lesionando su dignidad.</a:t>
            </a:r>
          </a:p>
          <a:p>
            <a:r>
              <a:rPr lang="es-AR" sz="2000" dirty="0"/>
              <a:t>Obviamente hay una negativa a aceptar esa relación por la victima.</a:t>
            </a:r>
          </a:p>
          <a:p>
            <a:r>
              <a:rPr lang="es-AR" sz="2000" dirty="0"/>
              <a:t>Interfiere con su rendimiento laboral</a:t>
            </a:r>
          </a:p>
          <a:p>
            <a:endParaRPr lang="es-AR" sz="2000" dirty="0"/>
          </a:p>
        </p:txBody>
      </p:sp>
    </p:spTree>
    <p:extLst>
      <p:ext uri="{BB962C8B-B14F-4D97-AF65-F5344CB8AC3E}">
        <p14:creationId xmlns:p14="http://schemas.microsoft.com/office/powerpoint/2010/main" val="42439145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Violencia física</a:t>
            </a:r>
          </a:p>
        </p:txBody>
      </p:sp>
      <p:sp>
        <p:nvSpPr>
          <p:cNvPr id="3" name="Marcador de contenido 2"/>
          <p:cNvSpPr>
            <a:spLocks noGrp="1"/>
          </p:cNvSpPr>
          <p:nvPr>
            <p:ph idx="1"/>
          </p:nvPr>
        </p:nvSpPr>
        <p:spPr/>
        <p:txBody>
          <a:bodyPr/>
          <a:lstStyle/>
          <a:p>
            <a:r>
              <a:rPr lang="es-AR" dirty="0"/>
              <a:t>Es la forma de maltrato mas explicita y por lo tanto menos típica.</a:t>
            </a:r>
          </a:p>
          <a:p>
            <a:r>
              <a:rPr lang="es-AR" dirty="0"/>
              <a:t>Depende del tipo de tarea y ambiente laboral donde se realiza.</a:t>
            </a:r>
          </a:p>
          <a:p>
            <a:r>
              <a:rPr lang="es-AR" dirty="0"/>
              <a:t>Presupone invadir el entorno físico de la victima ,por una interacción que puede ser corporal  o intermediada por un objeto en forma directa o a distancia.</a:t>
            </a:r>
          </a:p>
          <a:p>
            <a:r>
              <a:rPr lang="es-AR" dirty="0"/>
              <a:t>Genera daño físico( cuantificable) , psíquico y moral  (no cuantificable)</a:t>
            </a:r>
          </a:p>
          <a:p>
            <a:r>
              <a:rPr lang="es-AR" dirty="0"/>
              <a:t>Es difícilmente reiterativa y puede ser el colofón de otro tipo de maltrato.</a:t>
            </a:r>
          </a:p>
          <a:p>
            <a:r>
              <a:rPr lang="es-AR" dirty="0"/>
              <a:t>No necesariamente hay asimetría de poder entre victima y victimario/a.</a:t>
            </a:r>
          </a:p>
        </p:txBody>
      </p:sp>
    </p:spTree>
    <p:extLst>
      <p:ext uri="{BB962C8B-B14F-4D97-AF65-F5344CB8AC3E}">
        <p14:creationId xmlns:p14="http://schemas.microsoft.com/office/powerpoint/2010/main" val="29293053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¿Qué es </a:t>
            </a:r>
            <a:r>
              <a:rPr lang="es-AR" i="1" dirty="0"/>
              <a:t>“burn out”?</a:t>
            </a:r>
          </a:p>
        </p:txBody>
      </p:sp>
      <p:sp>
        <p:nvSpPr>
          <p:cNvPr id="3" name="Marcador de contenido 2"/>
          <p:cNvSpPr>
            <a:spLocks noGrp="1"/>
          </p:cNvSpPr>
          <p:nvPr>
            <p:ph idx="1"/>
          </p:nvPr>
        </p:nvSpPr>
        <p:spPr>
          <a:xfrm>
            <a:off x="685800" y="2286000"/>
            <a:ext cx="10815638" cy="4114800"/>
          </a:xfrm>
        </p:spPr>
        <p:txBody>
          <a:bodyPr>
            <a:normAutofit/>
          </a:bodyPr>
          <a:lstStyle/>
          <a:p>
            <a:endParaRPr lang="es-AR" sz="2000" dirty="0"/>
          </a:p>
          <a:p>
            <a:r>
              <a:rPr lang="es-AR" sz="2000" dirty="0"/>
              <a:t>Del ingles “</a:t>
            </a:r>
            <a:r>
              <a:rPr lang="es-AR" sz="2000" i="1" dirty="0"/>
              <a:t>burn out” (agotamiento). El termino fue empleado por primera vez en 1969 como “staff burn out” para referirse al estado de agotamiento psíquico que sufrían los oficiales de libertad condicional en USA.</a:t>
            </a:r>
          </a:p>
          <a:p>
            <a:r>
              <a:rPr lang="es-AR" sz="2000" i="1" dirty="0"/>
              <a:t>También conocido como “surménage” o neurastenia en otros tipos de descripciones nosológicas. </a:t>
            </a:r>
            <a:r>
              <a:rPr lang="es-AR" sz="2000" b="1" i="1" dirty="0"/>
              <a:t>Esta incluido en el CIE10  con el código Z 73.0 no así en el DSM V  como categoría en enfermedad mental.</a:t>
            </a:r>
          </a:p>
          <a:p>
            <a:r>
              <a:rPr lang="es-AR" sz="2000" i="1" dirty="0"/>
              <a:t>Es una condición patología ligada a la ocupación , con mayor incidencia en determinadas actividades, que alcanza una  repercusión en el estado de salud del paciente que puede ser grave, y suele estar mediada por una inadecuada tramitación del stress (distress)  generado por el trabajo.</a:t>
            </a:r>
          </a:p>
        </p:txBody>
      </p:sp>
    </p:spTree>
    <p:extLst>
      <p:ext uri="{BB962C8B-B14F-4D97-AF65-F5344CB8AC3E}">
        <p14:creationId xmlns:p14="http://schemas.microsoft.com/office/powerpoint/2010/main" val="301924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8" name="Group 9">
            <a:extLst>
              <a:ext uri="{FF2B5EF4-FFF2-40B4-BE49-F238E27FC236}">
                <a16:creationId xmlns:a16="http://schemas.microsoft.com/office/drawing/2014/main" xmlns="" id="{F1ECA4FE-7D2F-4576-B767-3A5F5ABFE9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xmlns="" id="{5969441E-5462-4859-86CD-1737FDE360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xmlns="" id="{596BD4B5-6833-40CC-96FE-EDC6756342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ítulo 3">
            <a:extLst>
              <a:ext uri="{FF2B5EF4-FFF2-40B4-BE49-F238E27FC236}">
                <a16:creationId xmlns:a16="http://schemas.microsoft.com/office/drawing/2014/main" xmlns="" id="{7B06777B-3C84-41CC-9BB5-E7A8D0F4AB2C}"/>
              </a:ext>
            </a:extLst>
          </p:cNvPr>
          <p:cNvSpPr>
            <a:spLocks noGrp="1"/>
          </p:cNvSpPr>
          <p:nvPr>
            <p:ph type="ctrTitle"/>
          </p:nvPr>
        </p:nvSpPr>
        <p:spPr>
          <a:xfrm>
            <a:off x="1683171" y="1169773"/>
            <a:ext cx="8825658" cy="2870161"/>
          </a:xfrm>
        </p:spPr>
        <p:txBody>
          <a:bodyPr anchor="b">
            <a:normAutofit/>
          </a:bodyPr>
          <a:lstStyle/>
          <a:p>
            <a:pPr algn="ctr"/>
            <a:r>
              <a:rPr lang="es-AR" dirty="0">
                <a:solidFill>
                  <a:srgbClr val="FFFF00"/>
                </a:solidFill>
              </a:rPr>
              <a:t>Interacción entre Trabajo y Salud</a:t>
            </a:r>
          </a:p>
        </p:txBody>
      </p:sp>
      <p:sp>
        <p:nvSpPr>
          <p:cNvPr id="5" name="Subtítulo 4">
            <a:extLst>
              <a:ext uri="{FF2B5EF4-FFF2-40B4-BE49-F238E27FC236}">
                <a16:creationId xmlns:a16="http://schemas.microsoft.com/office/drawing/2014/main" xmlns="" id="{243F0AE3-8CC6-445D-AA85-DBF61E4351E6}"/>
              </a:ext>
            </a:extLst>
          </p:cNvPr>
          <p:cNvSpPr>
            <a:spLocks noGrp="1"/>
          </p:cNvSpPr>
          <p:nvPr>
            <p:ph type="subTitle" idx="1"/>
          </p:nvPr>
        </p:nvSpPr>
        <p:spPr>
          <a:xfrm>
            <a:off x="1683171" y="4293441"/>
            <a:ext cx="8825658" cy="1234148"/>
          </a:xfrm>
        </p:spPr>
        <p:txBody>
          <a:bodyPr>
            <a:normAutofit/>
          </a:bodyPr>
          <a:lstStyle/>
          <a:p>
            <a:pPr algn="ctr"/>
            <a:r>
              <a:rPr lang="es-AR" sz="2000" dirty="0"/>
              <a:t>¿Cómo interactúan las partes del binomio fundamental trabajo –salud?</a:t>
            </a:r>
          </a:p>
        </p:txBody>
      </p:sp>
      <p:cxnSp>
        <p:nvCxnSpPr>
          <p:cNvPr id="20" name="Straight Connector 13">
            <a:extLst>
              <a:ext uri="{FF2B5EF4-FFF2-40B4-BE49-F238E27FC236}">
                <a16:creationId xmlns:a16="http://schemas.microsoft.com/office/drawing/2014/main" xmlns="" id="{E81F53E2-F556-42FA-8D24-113839EE19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275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817846" cy="706964"/>
          </a:xfrm>
        </p:spPr>
        <p:txBody>
          <a:bodyPr/>
          <a:lstStyle/>
          <a:p>
            <a:r>
              <a:rPr lang="es-AR" dirty="0"/>
              <a:t>Tres rasgos fundamentales del “burn out”</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74044141"/>
              </p:ext>
            </p:extLst>
          </p:nvPr>
        </p:nvGraphicFramePr>
        <p:xfrm>
          <a:off x="657225" y="2328863"/>
          <a:ext cx="11129963" cy="397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01661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Población expuesta al “</a:t>
            </a:r>
            <a:r>
              <a:rPr lang="es-AR" i="1" dirty="0"/>
              <a:t>burn out”</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77280460"/>
              </p:ext>
            </p:extLst>
          </p:nvPr>
        </p:nvGraphicFramePr>
        <p:xfrm>
          <a:off x="528638" y="2357439"/>
          <a:ext cx="10915650" cy="418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4410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a:t>
            </a:r>
            <a:r>
              <a:rPr lang="es-AR" i="1" dirty="0"/>
              <a:t>Maslach Burnout Inventory </a:t>
            </a:r>
            <a:r>
              <a:rPr lang="es-AR" dirty="0"/>
              <a:t>(MBI)</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89795116"/>
              </p:ext>
            </p:extLst>
          </p:nvPr>
        </p:nvGraphicFramePr>
        <p:xfrm>
          <a:off x="585788" y="2314575"/>
          <a:ext cx="11144250" cy="408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41775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Síntomas de </a:t>
            </a:r>
            <a:r>
              <a:rPr lang="es-AR" i="1" dirty="0"/>
              <a:t>burn out</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26025156"/>
              </p:ext>
            </p:extLst>
          </p:nvPr>
        </p:nvGraphicFramePr>
        <p:xfrm>
          <a:off x="642938" y="2414588"/>
          <a:ext cx="10872788" cy="4503420"/>
        </p:xfrm>
        <a:graphic>
          <a:graphicData uri="http://schemas.openxmlformats.org/drawingml/2006/table">
            <a:tbl>
              <a:tblPr firstRow="1" bandRow="1">
                <a:tableStyleId>{5C22544A-7EE6-4342-B048-85BDC9FD1C3A}</a:tableStyleId>
              </a:tblPr>
              <a:tblGrid>
                <a:gridCol w="2718197">
                  <a:extLst>
                    <a:ext uri="{9D8B030D-6E8A-4147-A177-3AD203B41FA5}">
                      <a16:colId xmlns:a16="http://schemas.microsoft.com/office/drawing/2014/main" xmlns="" val="3795714229"/>
                    </a:ext>
                  </a:extLst>
                </a:gridCol>
                <a:gridCol w="2718197">
                  <a:extLst>
                    <a:ext uri="{9D8B030D-6E8A-4147-A177-3AD203B41FA5}">
                      <a16:colId xmlns:a16="http://schemas.microsoft.com/office/drawing/2014/main" xmlns="" val="2274981024"/>
                    </a:ext>
                  </a:extLst>
                </a:gridCol>
                <a:gridCol w="2718197">
                  <a:extLst>
                    <a:ext uri="{9D8B030D-6E8A-4147-A177-3AD203B41FA5}">
                      <a16:colId xmlns:a16="http://schemas.microsoft.com/office/drawing/2014/main" xmlns="" val="2977668468"/>
                    </a:ext>
                  </a:extLst>
                </a:gridCol>
                <a:gridCol w="2718197">
                  <a:extLst>
                    <a:ext uri="{9D8B030D-6E8A-4147-A177-3AD203B41FA5}">
                      <a16:colId xmlns:a16="http://schemas.microsoft.com/office/drawing/2014/main" xmlns="" val="749897388"/>
                    </a:ext>
                  </a:extLst>
                </a:gridCol>
              </a:tblGrid>
              <a:tr h="514350">
                <a:tc>
                  <a:txBody>
                    <a:bodyPr/>
                    <a:lstStyle/>
                    <a:p>
                      <a:r>
                        <a:rPr lang="es-AR" dirty="0"/>
                        <a:t>Cuadros</a:t>
                      </a:r>
                      <a:r>
                        <a:rPr lang="es-AR" baseline="0" dirty="0"/>
                        <a:t> </a:t>
                      </a:r>
                      <a:r>
                        <a:rPr lang="es-AR" dirty="0"/>
                        <a:t>psicosomáticos</a:t>
                      </a:r>
                    </a:p>
                  </a:txBody>
                  <a:tcPr/>
                </a:tc>
                <a:tc>
                  <a:txBody>
                    <a:bodyPr/>
                    <a:lstStyle/>
                    <a:p>
                      <a:r>
                        <a:rPr lang="es-AR" dirty="0"/>
                        <a:t>Alteración</a:t>
                      </a:r>
                      <a:r>
                        <a:rPr lang="es-AR" baseline="0" dirty="0"/>
                        <a:t> en lo laboral</a:t>
                      </a:r>
                      <a:endParaRPr lang="es-AR" dirty="0"/>
                    </a:p>
                  </a:txBody>
                  <a:tcPr/>
                </a:tc>
                <a:tc>
                  <a:txBody>
                    <a:bodyPr/>
                    <a:lstStyle/>
                    <a:p>
                      <a:r>
                        <a:rPr lang="es-AR" dirty="0"/>
                        <a:t>Cuadros psicológicos</a:t>
                      </a:r>
                    </a:p>
                  </a:txBody>
                  <a:tcPr/>
                </a:tc>
                <a:tc>
                  <a:txBody>
                    <a:bodyPr/>
                    <a:lstStyle/>
                    <a:p>
                      <a:r>
                        <a:rPr lang="es-AR" dirty="0"/>
                        <a:t>Cuadro</a:t>
                      </a:r>
                      <a:r>
                        <a:rPr lang="es-AR" baseline="0" dirty="0"/>
                        <a:t> social</a:t>
                      </a:r>
                      <a:endParaRPr lang="es-AR" dirty="0"/>
                    </a:p>
                  </a:txBody>
                  <a:tcPr/>
                </a:tc>
                <a:extLst>
                  <a:ext uri="{0D108BD9-81ED-4DB2-BD59-A6C34878D82A}">
                    <a16:rowId xmlns:a16="http://schemas.microsoft.com/office/drawing/2014/main" xmlns="" val="884951440"/>
                  </a:ext>
                </a:extLst>
              </a:tr>
              <a:tr h="514350">
                <a:tc>
                  <a:txBody>
                    <a:bodyPr/>
                    <a:lstStyle/>
                    <a:p>
                      <a:r>
                        <a:rPr lang="es-AR" dirty="0"/>
                        <a:t>Cefaleas tensionales</a:t>
                      </a:r>
                    </a:p>
                  </a:txBody>
                  <a:tcPr/>
                </a:tc>
                <a:tc>
                  <a:txBody>
                    <a:bodyPr/>
                    <a:lstStyle/>
                    <a:p>
                      <a:r>
                        <a:rPr lang="es-AR" dirty="0"/>
                        <a:t>Ausentismo </a:t>
                      </a:r>
                    </a:p>
                  </a:txBody>
                  <a:tcPr/>
                </a:tc>
                <a:tc>
                  <a:txBody>
                    <a:bodyPr/>
                    <a:lstStyle/>
                    <a:p>
                      <a:r>
                        <a:rPr lang="es-AR" dirty="0"/>
                        <a:t>      Anhedonia</a:t>
                      </a:r>
                    </a:p>
                  </a:txBody>
                  <a:tcPr/>
                </a:tc>
                <a:tc>
                  <a:txBody>
                    <a:bodyPr/>
                    <a:lstStyle/>
                    <a:p>
                      <a:r>
                        <a:rPr lang="es-AR" dirty="0"/>
                        <a:t>Aislamiento</a:t>
                      </a:r>
                    </a:p>
                  </a:txBody>
                  <a:tcPr/>
                </a:tc>
                <a:extLst>
                  <a:ext uri="{0D108BD9-81ED-4DB2-BD59-A6C34878D82A}">
                    <a16:rowId xmlns:a16="http://schemas.microsoft.com/office/drawing/2014/main" xmlns="" val="2753079977"/>
                  </a:ext>
                </a:extLst>
              </a:tr>
              <a:tr h="514350">
                <a:tc>
                  <a:txBody>
                    <a:bodyPr/>
                    <a:lstStyle/>
                    <a:p>
                      <a:r>
                        <a:rPr lang="es-AR" dirty="0"/>
                        <a:t>Fibromialgia</a:t>
                      </a:r>
                    </a:p>
                  </a:txBody>
                  <a:tcPr/>
                </a:tc>
                <a:tc>
                  <a:txBody>
                    <a:bodyPr/>
                    <a:lstStyle/>
                    <a:p>
                      <a:r>
                        <a:rPr lang="es-AR" b="1" dirty="0"/>
                        <a:t>Ausentismo sin causa</a:t>
                      </a:r>
                      <a:r>
                        <a:rPr lang="es-AR" b="1" baseline="0" dirty="0"/>
                        <a:t> real</a:t>
                      </a:r>
                      <a:endParaRPr lang="es-AR" b="1" dirty="0"/>
                    </a:p>
                  </a:txBody>
                  <a:tcPr/>
                </a:tc>
                <a:tc>
                  <a:txBody>
                    <a:bodyPr/>
                    <a:lstStyle/>
                    <a:p>
                      <a:r>
                        <a:rPr lang="es-AR" dirty="0"/>
                        <a:t>       Depresión </a:t>
                      </a:r>
                    </a:p>
                  </a:txBody>
                  <a:tcPr/>
                </a:tc>
                <a:tc>
                  <a:txBody>
                    <a:bodyPr/>
                    <a:lstStyle/>
                    <a:p>
                      <a:r>
                        <a:rPr lang="es-AR" dirty="0"/>
                        <a:t>Acumulación de deudas impagas</a:t>
                      </a:r>
                    </a:p>
                  </a:txBody>
                  <a:tcPr/>
                </a:tc>
                <a:extLst>
                  <a:ext uri="{0D108BD9-81ED-4DB2-BD59-A6C34878D82A}">
                    <a16:rowId xmlns:a16="http://schemas.microsoft.com/office/drawing/2014/main" xmlns="" val="223391633"/>
                  </a:ext>
                </a:extLst>
              </a:tr>
              <a:tr h="514350">
                <a:tc>
                  <a:txBody>
                    <a:bodyPr/>
                    <a:lstStyle/>
                    <a:p>
                      <a:r>
                        <a:rPr lang="es-AR" dirty="0"/>
                        <a:t>Síndrome acido sensitivo</a:t>
                      </a:r>
                    </a:p>
                  </a:txBody>
                  <a:tcPr/>
                </a:tc>
                <a:tc>
                  <a:txBody>
                    <a:bodyPr/>
                    <a:lstStyle/>
                    <a:p>
                      <a:r>
                        <a:rPr lang="es-AR" dirty="0"/>
                        <a:t>Disminución en rendimiento y calidad </a:t>
                      </a:r>
                    </a:p>
                  </a:txBody>
                  <a:tcPr/>
                </a:tc>
                <a:tc>
                  <a:txBody>
                    <a:bodyPr/>
                    <a:lstStyle/>
                    <a:p>
                      <a:r>
                        <a:rPr lang="es-AR" dirty="0"/>
                        <a:t>Cansancio matinal</a:t>
                      </a:r>
                    </a:p>
                    <a:p>
                      <a:r>
                        <a:rPr lang="es-AR" dirty="0"/>
                        <a:t>(sensación de apalea</a:t>
                      </a:r>
                    </a:p>
                    <a:p>
                      <a:r>
                        <a:rPr lang="es-AR" dirty="0"/>
                        <a:t>-miento)</a:t>
                      </a:r>
                    </a:p>
                  </a:txBody>
                  <a:tcPr/>
                </a:tc>
                <a:tc>
                  <a:txBody>
                    <a:bodyPr/>
                    <a:lstStyle/>
                    <a:p>
                      <a:r>
                        <a:rPr lang="es-AR" dirty="0"/>
                        <a:t>Conflictos familiares</a:t>
                      </a:r>
                    </a:p>
                  </a:txBody>
                  <a:tcPr/>
                </a:tc>
                <a:extLst>
                  <a:ext uri="{0D108BD9-81ED-4DB2-BD59-A6C34878D82A}">
                    <a16:rowId xmlns:a16="http://schemas.microsoft.com/office/drawing/2014/main" xmlns="" val="1520778718"/>
                  </a:ext>
                </a:extLst>
              </a:tr>
              <a:tr h="514350">
                <a:tc>
                  <a:txBody>
                    <a:bodyPr/>
                    <a:lstStyle/>
                    <a:p>
                      <a:r>
                        <a:rPr lang="es-AR" dirty="0"/>
                        <a:t>Trastornos del sueño</a:t>
                      </a:r>
                    </a:p>
                  </a:txBody>
                  <a:tcPr/>
                </a:tc>
                <a:tc>
                  <a:txBody>
                    <a:bodyPr/>
                    <a:lstStyle/>
                    <a:p>
                      <a:r>
                        <a:rPr lang="es-AR" dirty="0"/>
                        <a:t>Di sincronía laboral</a:t>
                      </a:r>
                    </a:p>
                  </a:txBody>
                  <a:tcPr/>
                </a:tc>
                <a:tc>
                  <a:txBody>
                    <a:bodyPr/>
                    <a:lstStyle/>
                    <a:p>
                      <a:r>
                        <a:rPr lang="es-AR" dirty="0"/>
                        <a:t>Disminución</a:t>
                      </a:r>
                      <a:r>
                        <a:rPr lang="es-AR" baseline="0" dirty="0"/>
                        <a:t> de la libido</a:t>
                      </a:r>
                      <a:endParaRPr lang="es-AR" dirty="0"/>
                    </a:p>
                  </a:txBody>
                  <a:tcPr/>
                </a:tc>
                <a:tc>
                  <a:txBody>
                    <a:bodyPr/>
                    <a:lstStyle/>
                    <a:p>
                      <a:r>
                        <a:rPr lang="es-AR" dirty="0"/>
                        <a:t>Violencia familiar</a:t>
                      </a:r>
                    </a:p>
                  </a:txBody>
                  <a:tcPr/>
                </a:tc>
                <a:extLst>
                  <a:ext uri="{0D108BD9-81ED-4DB2-BD59-A6C34878D82A}">
                    <a16:rowId xmlns:a16="http://schemas.microsoft.com/office/drawing/2014/main" xmlns="" val="4073798855"/>
                  </a:ext>
                </a:extLst>
              </a:tr>
              <a:tr h="514350">
                <a:tc>
                  <a:txBody>
                    <a:bodyPr/>
                    <a:lstStyle/>
                    <a:p>
                      <a:r>
                        <a:rPr lang="es-AR" dirty="0"/>
                        <a:t>Disfunción eréctil</a:t>
                      </a:r>
                    </a:p>
                  </a:txBody>
                  <a:tcPr/>
                </a:tc>
                <a:tc>
                  <a:txBody>
                    <a:bodyPr/>
                    <a:lstStyle/>
                    <a:p>
                      <a:r>
                        <a:rPr lang="es-AR" dirty="0"/>
                        <a:t>Conflictos en lugar de trabajo</a:t>
                      </a:r>
                    </a:p>
                  </a:txBody>
                  <a:tcPr/>
                </a:tc>
                <a:tc>
                  <a:txBody>
                    <a:bodyPr/>
                    <a:lstStyle/>
                    <a:p>
                      <a:r>
                        <a:rPr lang="es-AR" dirty="0"/>
                        <a:t>Adicciones</a:t>
                      </a:r>
                    </a:p>
                  </a:txBody>
                  <a:tcPr/>
                </a:tc>
                <a:tc>
                  <a:txBody>
                    <a:bodyPr/>
                    <a:lstStyle/>
                    <a:p>
                      <a:r>
                        <a:rPr lang="es-AR" dirty="0"/>
                        <a:t>    Separaciones</a:t>
                      </a:r>
                    </a:p>
                  </a:txBody>
                  <a:tcPr/>
                </a:tc>
                <a:extLst>
                  <a:ext uri="{0D108BD9-81ED-4DB2-BD59-A6C34878D82A}">
                    <a16:rowId xmlns:a16="http://schemas.microsoft.com/office/drawing/2014/main" xmlns="" val="3755993584"/>
                  </a:ext>
                </a:extLst>
              </a:tr>
              <a:tr h="514350">
                <a:tc>
                  <a:txBody>
                    <a:bodyPr/>
                    <a:lstStyle/>
                    <a:p>
                      <a:r>
                        <a:rPr lang="es-AR" dirty="0"/>
                        <a:t>Disnea </a:t>
                      </a:r>
                      <a:r>
                        <a:rPr lang="es-AR" i="1" dirty="0"/>
                        <a:t>sine materia</a:t>
                      </a:r>
                    </a:p>
                  </a:txBody>
                  <a:tcPr/>
                </a:tc>
                <a:tc>
                  <a:txBody>
                    <a:bodyPr/>
                    <a:lstStyle/>
                    <a:p>
                      <a:endParaRPr lang="es-AR" dirty="0"/>
                    </a:p>
                  </a:txBody>
                  <a:tcPr/>
                </a:tc>
                <a:tc>
                  <a:txBody>
                    <a:bodyPr/>
                    <a:lstStyle/>
                    <a:p>
                      <a:endParaRPr lang="es-AR" dirty="0"/>
                    </a:p>
                  </a:txBody>
                  <a:tcPr/>
                </a:tc>
                <a:tc>
                  <a:txBody>
                    <a:bodyPr/>
                    <a:lstStyle/>
                    <a:p>
                      <a:endParaRPr lang="es-AR" dirty="0"/>
                    </a:p>
                  </a:txBody>
                  <a:tcPr/>
                </a:tc>
                <a:extLst>
                  <a:ext uri="{0D108BD9-81ED-4DB2-BD59-A6C34878D82A}">
                    <a16:rowId xmlns:a16="http://schemas.microsoft.com/office/drawing/2014/main" xmlns="" val="1269562424"/>
                  </a:ext>
                </a:extLst>
              </a:tr>
            </a:tbl>
          </a:graphicData>
        </a:graphic>
      </p:graphicFrame>
    </p:spTree>
    <p:extLst>
      <p:ext uri="{BB962C8B-B14F-4D97-AF65-F5344CB8AC3E}">
        <p14:creationId xmlns:p14="http://schemas.microsoft.com/office/powerpoint/2010/main" val="288534577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842" y="714375"/>
            <a:ext cx="8761413" cy="1042988"/>
          </a:xfrm>
        </p:spPr>
        <p:txBody>
          <a:bodyPr/>
          <a:lstStyle/>
          <a:p>
            <a:r>
              <a:rPr lang="es-AR" sz="2800" dirty="0"/>
              <a:t>Antecedentes jurídicos del Maltrato Laboral                        Ley Nº 4330/2003 CABA. 1ª/2</a:t>
            </a:r>
          </a:p>
        </p:txBody>
      </p:sp>
      <p:sp>
        <p:nvSpPr>
          <p:cNvPr id="3" name="Marcador de contenido 2"/>
          <p:cNvSpPr>
            <a:spLocks noGrp="1"/>
          </p:cNvSpPr>
          <p:nvPr>
            <p:ph idx="1"/>
          </p:nvPr>
        </p:nvSpPr>
        <p:spPr>
          <a:xfrm>
            <a:off x="671514" y="2343149"/>
            <a:ext cx="11087100" cy="4143375"/>
          </a:xfrm>
        </p:spPr>
        <p:txBody>
          <a:bodyPr>
            <a:normAutofit fontScale="77500" lnSpcReduction="20000"/>
          </a:bodyPr>
          <a:lstStyle/>
          <a:p>
            <a:pPr algn="just"/>
            <a:r>
              <a:rPr lang="es-AR" b="1" dirty="0">
                <a:solidFill>
                  <a:srgbClr val="000000"/>
                </a:solidFill>
                <a:latin typeface="Arial" panose="020B0604020202020204" pitchFamily="34" charset="0"/>
              </a:rPr>
              <a:t>Artículo 3º.-</a:t>
            </a:r>
            <a:r>
              <a:rPr lang="es-AR" dirty="0">
                <a:solidFill>
                  <a:srgbClr val="000000"/>
                </a:solidFill>
                <a:latin typeface="Arial" panose="020B0604020202020204" pitchFamily="34" charset="0"/>
              </a:rPr>
              <a:t> </a:t>
            </a:r>
            <a:r>
              <a:rPr lang="es-AR" b="1" dirty="0">
                <a:solidFill>
                  <a:srgbClr val="000000"/>
                </a:solidFill>
                <a:latin typeface="Arial" panose="020B0604020202020204" pitchFamily="34" charset="0"/>
              </a:rPr>
              <a:t>Maltrato Psíquico y Social</a:t>
            </a:r>
            <a:endParaRPr lang="es-AR" dirty="0">
              <a:solidFill>
                <a:srgbClr val="000000"/>
              </a:solidFill>
              <a:latin typeface="Arial" panose="020B0604020202020204" pitchFamily="34" charset="0"/>
            </a:endParaRPr>
          </a:p>
          <a:p>
            <a:pPr marL="0" indent="0" algn="just">
              <a:buNone/>
            </a:pPr>
            <a:r>
              <a:rPr lang="es-AR" dirty="0">
                <a:solidFill>
                  <a:srgbClr val="000000"/>
                </a:solidFill>
                <a:latin typeface="Arial" panose="020B0604020202020204" pitchFamily="34" charset="0"/>
              </a:rPr>
              <a:t>Se entiende por maltrato psíquico y social contra el trabajador/a </a:t>
            </a:r>
            <a:r>
              <a:rPr lang="es-AR" dirty="0" err="1">
                <a:solidFill>
                  <a:srgbClr val="000000"/>
                </a:solidFill>
                <a:latin typeface="Arial" panose="020B0604020202020204" pitchFamily="34" charset="0"/>
              </a:rPr>
              <a:t>a</a:t>
            </a:r>
            <a:r>
              <a:rPr lang="es-AR" dirty="0">
                <a:solidFill>
                  <a:srgbClr val="000000"/>
                </a:solidFill>
                <a:latin typeface="Arial" panose="020B0604020202020204" pitchFamily="34" charset="0"/>
              </a:rPr>
              <a:t> la hostilidad continua y repetida en forma de insulto, hostigamiento psicológico, uso deliberado del poder, abuso verbal, intimidación desprecio y crítica. Se define con carácter enunciativo como maltrato psíquico y social a las siguientes acciones ejercidas contra el/la trabajador/a:</a:t>
            </a:r>
          </a:p>
          <a:p>
            <a:pPr algn="just">
              <a:buFont typeface="Wingdings" panose="05000000000000000000" pitchFamily="2" charset="2"/>
              <a:buChar char="§"/>
            </a:pPr>
            <a:r>
              <a:rPr lang="es-AR" dirty="0">
                <a:solidFill>
                  <a:srgbClr val="000000"/>
                </a:solidFill>
                <a:latin typeface="Arial" panose="020B0604020202020204" pitchFamily="34" charset="0"/>
              </a:rPr>
              <a:t>Bloquear constantemente sus iniciativas de interacción generando aislamiento.</a:t>
            </a:r>
          </a:p>
          <a:p>
            <a:pPr algn="just">
              <a:buFont typeface="Wingdings" panose="05000000000000000000" pitchFamily="2" charset="2"/>
              <a:buChar char="§"/>
            </a:pPr>
            <a:r>
              <a:rPr lang="es-AR" dirty="0">
                <a:solidFill>
                  <a:srgbClr val="000000"/>
                </a:solidFill>
                <a:latin typeface="Arial" panose="020B0604020202020204" pitchFamily="34" charset="0"/>
              </a:rPr>
              <a:t>Cambiar de oficina, lugar habitual de trabajo con ánimo de separarlo/a de sus compañeros/as o colaboradores/as más cercanos/as.</a:t>
            </a:r>
          </a:p>
          <a:p>
            <a:pPr algn="just">
              <a:buFont typeface="Wingdings" panose="05000000000000000000" pitchFamily="2" charset="2"/>
              <a:buChar char="§"/>
            </a:pPr>
            <a:r>
              <a:rPr lang="es-AR" dirty="0">
                <a:solidFill>
                  <a:srgbClr val="000000"/>
                </a:solidFill>
                <a:latin typeface="Arial" panose="020B0604020202020204" pitchFamily="34" charset="0"/>
              </a:rPr>
              <a:t>Prohibir a los empleados/as que hablen con él/ella.</a:t>
            </a:r>
          </a:p>
          <a:p>
            <a:pPr algn="just">
              <a:buFont typeface="Wingdings" panose="05000000000000000000" pitchFamily="2" charset="2"/>
              <a:buChar char="§"/>
            </a:pPr>
            <a:r>
              <a:rPr lang="es-AR" dirty="0">
                <a:solidFill>
                  <a:srgbClr val="000000"/>
                </a:solidFill>
                <a:latin typeface="Arial" panose="020B0604020202020204" pitchFamily="34" charset="0"/>
              </a:rPr>
              <a:t>Obligarlo/a </a:t>
            </a:r>
            <a:r>
              <a:rPr lang="es-AR" dirty="0" err="1">
                <a:solidFill>
                  <a:srgbClr val="000000"/>
                </a:solidFill>
                <a:latin typeface="Arial" panose="020B0604020202020204" pitchFamily="34" charset="0"/>
              </a:rPr>
              <a:t>a</a:t>
            </a:r>
            <a:r>
              <a:rPr lang="es-AR" dirty="0">
                <a:solidFill>
                  <a:srgbClr val="000000"/>
                </a:solidFill>
                <a:latin typeface="Arial" panose="020B0604020202020204" pitchFamily="34" charset="0"/>
              </a:rPr>
              <a:t> ejecutar tareas denigrantes para su dignidad personal.</a:t>
            </a:r>
          </a:p>
          <a:p>
            <a:pPr algn="just">
              <a:buFont typeface="Wingdings" panose="05000000000000000000" pitchFamily="2" charset="2"/>
              <a:buChar char="§"/>
            </a:pPr>
            <a:r>
              <a:rPr lang="es-AR" dirty="0">
                <a:solidFill>
                  <a:srgbClr val="000000"/>
                </a:solidFill>
                <a:latin typeface="Arial" panose="020B0604020202020204" pitchFamily="34" charset="0"/>
              </a:rPr>
              <a:t>Juzgar de manera ofensiva su desempeño en la organización.</a:t>
            </a:r>
          </a:p>
          <a:p>
            <a:pPr algn="just">
              <a:buFont typeface="Wingdings" panose="05000000000000000000" pitchFamily="2" charset="2"/>
              <a:buChar char="§"/>
            </a:pPr>
            <a:r>
              <a:rPr lang="es-AR" dirty="0">
                <a:solidFill>
                  <a:srgbClr val="000000"/>
                </a:solidFill>
                <a:latin typeface="Arial" panose="020B0604020202020204" pitchFamily="34" charset="0"/>
              </a:rPr>
              <a:t>Asignarle misiones sin sentido, innecesarias, con la intención de humillar.</a:t>
            </a:r>
          </a:p>
          <a:p>
            <a:pPr algn="just">
              <a:buFont typeface="Wingdings" panose="05000000000000000000" pitchFamily="2" charset="2"/>
              <a:buChar char="§"/>
            </a:pPr>
            <a:r>
              <a:rPr lang="es-AR" dirty="0">
                <a:solidFill>
                  <a:srgbClr val="000000"/>
                </a:solidFill>
                <a:latin typeface="Arial" panose="020B0604020202020204" pitchFamily="34" charset="0"/>
              </a:rPr>
              <a:t>Encargarle trabajo imposible de realizar, o tareas que estén manifiestamente por encima o por debajo de su preparación y de las exigencias del cargo que ocupe, o no asignarle tarea alguna.</a:t>
            </a:r>
          </a:p>
          <a:p>
            <a:pPr algn="just">
              <a:buFont typeface="Wingdings" panose="05000000000000000000" pitchFamily="2" charset="2"/>
              <a:buChar char="§"/>
            </a:pPr>
            <a:r>
              <a:rPr lang="es-AR" dirty="0">
                <a:solidFill>
                  <a:srgbClr val="000000"/>
                </a:solidFill>
                <a:latin typeface="Arial" panose="020B0604020202020204" pitchFamily="34" charset="0"/>
              </a:rPr>
              <a:t>Obstaculizar o la ejecución de una actividad, u ocultar las herramientas necesarias para concretar una tarea atinente a su puesto.</a:t>
            </a:r>
          </a:p>
          <a:p>
            <a:pPr algn="just">
              <a:buFont typeface="Wingdings" panose="05000000000000000000" pitchFamily="2" charset="2"/>
              <a:buChar char="§"/>
            </a:pPr>
            <a:r>
              <a:rPr lang="es-AR" dirty="0">
                <a:solidFill>
                  <a:srgbClr val="000000"/>
                </a:solidFill>
                <a:latin typeface="Arial" panose="020B0604020202020204" pitchFamily="34" charset="0"/>
              </a:rPr>
              <a:t>Promover su hostigamiento psicológico.</a:t>
            </a:r>
          </a:p>
          <a:p>
            <a:pPr marL="0" indent="0">
              <a:buNone/>
            </a:pPr>
            <a:endParaRPr lang="es-AR" dirty="0"/>
          </a:p>
        </p:txBody>
      </p:sp>
    </p:spTree>
    <p:extLst>
      <p:ext uri="{BB962C8B-B14F-4D97-AF65-F5344CB8AC3E}">
        <p14:creationId xmlns:p14="http://schemas.microsoft.com/office/powerpoint/2010/main" val="387072451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Antecedentes jurídicos del Maltrato Laboral  .Ley Nº 4330/2003 CABA-2ª/2</a:t>
            </a:r>
            <a:endParaRPr lang="es-AR" dirty="0"/>
          </a:p>
        </p:txBody>
      </p:sp>
      <p:sp>
        <p:nvSpPr>
          <p:cNvPr id="3" name="Marcador de contenido 2"/>
          <p:cNvSpPr>
            <a:spLocks noGrp="1"/>
          </p:cNvSpPr>
          <p:nvPr>
            <p:ph idx="1"/>
          </p:nvPr>
        </p:nvSpPr>
        <p:spPr>
          <a:xfrm>
            <a:off x="700088" y="2285999"/>
            <a:ext cx="11029950" cy="4143375"/>
          </a:xfrm>
        </p:spPr>
        <p:txBody>
          <a:bodyPr/>
          <a:lstStyle/>
          <a:p>
            <a:pPr>
              <a:buFont typeface="Arial" panose="020B0604020202020204" pitchFamily="34" charset="0"/>
              <a:buChar char="•"/>
            </a:pPr>
            <a:r>
              <a:rPr lang="es-AR" dirty="0"/>
              <a:t>Amenazarlo/a repetidamente con despido infundado.</a:t>
            </a:r>
          </a:p>
          <a:p>
            <a:pPr>
              <a:buFont typeface="Arial" panose="020B0604020202020204" pitchFamily="34" charset="0"/>
              <a:buChar char="•"/>
            </a:pPr>
            <a:r>
              <a:rPr lang="es-AR" dirty="0"/>
              <a:t>Privarlo/a de información útil para desempeñar su tarea o ejercer sus derechos.</a:t>
            </a:r>
          </a:p>
          <a:p>
            <a:pPr>
              <a:buFont typeface="Arial" panose="020B0604020202020204" pitchFamily="34" charset="0"/>
              <a:buChar char="•"/>
            </a:pPr>
            <a:r>
              <a:rPr lang="es-AR" dirty="0"/>
              <a:t>Obstaculizar y/o imposibilitar el ascenso del empleado/a de manera infundada y/o arbitraria.</a:t>
            </a:r>
          </a:p>
          <a:p>
            <a:pPr>
              <a:buFont typeface="Wingdings" panose="05000000000000000000" pitchFamily="2" charset="2"/>
              <a:buChar char="§"/>
            </a:pPr>
            <a:r>
              <a:rPr lang="es-AR" dirty="0"/>
              <a:t>Extender el horario laboral, inclusive mediante habilitación de día y hora, por motivos infundados y/o arbitrarios.</a:t>
            </a:r>
          </a:p>
          <a:p>
            <a:pPr>
              <a:buFont typeface="Wingdings" panose="05000000000000000000" pitchFamily="2" charset="2"/>
              <a:buChar char="§"/>
            </a:pPr>
            <a:r>
              <a:rPr lang="es-AR" dirty="0"/>
              <a:t>Gritar, insultar o tratar de manera ofensiva al personal de inferior jerarquía.</a:t>
            </a:r>
          </a:p>
          <a:p>
            <a:pPr>
              <a:buFont typeface="Wingdings" panose="05000000000000000000" pitchFamily="2" charset="2"/>
              <a:buChar char="§"/>
            </a:pPr>
            <a:r>
              <a:rPr lang="es-AR" dirty="0"/>
              <a:t>Negar cursos de capacitación o actualización que son concedidos a otros empleados en situaciones similares.</a:t>
            </a:r>
          </a:p>
          <a:p>
            <a:pPr>
              <a:buFont typeface="Wingdings" panose="05000000000000000000" pitchFamily="2" charset="2"/>
              <a:buChar char="§"/>
            </a:pPr>
            <a:r>
              <a:rPr lang="es-AR" dirty="0"/>
              <a:t>Negar en forma injustificada y repetida permisos a los que tiene derecho.</a:t>
            </a:r>
          </a:p>
          <a:p>
            <a:pPr>
              <a:buFont typeface="Wingdings" panose="05000000000000000000" pitchFamily="2" charset="2"/>
              <a:buChar char="§"/>
            </a:pPr>
            <a:r>
              <a:rPr lang="es-AR" dirty="0"/>
              <a:t>Crear dificultades cotidianas que dificulten o imposibiliten el normal desempeño.</a:t>
            </a:r>
          </a:p>
          <a:p>
            <a:pPr>
              <a:buFont typeface="Wingdings" panose="05000000000000000000" pitchFamily="2" charset="2"/>
              <a:buChar char="§"/>
            </a:pPr>
            <a:r>
              <a:rPr lang="es-AR" dirty="0"/>
              <a:t>Efectuar amenazas de acudir a la fuerza física.</a:t>
            </a:r>
          </a:p>
          <a:p>
            <a:endParaRPr lang="es-AR" dirty="0"/>
          </a:p>
        </p:txBody>
      </p:sp>
    </p:spTree>
    <p:extLst>
      <p:ext uri="{BB962C8B-B14F-4D97-AF65-F5344CB8AC3E}">
        <p14:creationId xmlns:p14="http://schemas.microsoft.com/office/powerpoint/2010/main" val="300040001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a:t>
            </a:r>
            <a:r>
              <a:rPr lang="es-AR" dirty="0" smtClean="0"/>
              <a:t>Qué podemos hacer como trabajadores bancarios con el problema de salud ocupacional?</a:t>
            </a:r>
            <a:endParaRPr lang="es-AR" dirty="0"/>
          </a:p>
        </p:txBody>
      </p:sp>
      <p:sp>
        <p:nvSpPr>
          <p:cNvPr id="5" name="Subtítulo 4"/>
          <p:cNvSpPr>
            <a:spLocks noGrp="1"/>
          </p:cNvSpPr>
          <p:nvPr>
            <p:ph type="subTitle" idx="1"/>
          </p:nvPr>
        </p:nvSpPr>
        <p:spPr/>
        <p:txBody>
          <a:bodyPr/>
          <a:lstStyle/>
          <a:p>
            <a:r>
              <a:rPr lang="es-ES" dirty="0" smtClean="0"/>
              <a:t>Como trabajar en los problemas en salud</a:t>
            </a:r>
            <a:endParaRPr lang="es-AR" dirty="0"/>
          </a:p>
        </p:txBody>
      </p:sp>
    </p:spTree>
    <p:extLst>
      <p:ext uri="{BB962C8B-B14F-4D97-AF65-F5344CB8AC3E}">
        <p14:creationId xmlns:p14="http://schemas.microsoft.com/office/powerpoint/2010/main" val="201876784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Algunas cosas ya se han hecho:</a:t>
            </a:r>
            <a:endParaRPr lang="es-AR" dirty="0"/>
          </a:p>
        </p:txBody>
      </p:sp>
      <p:sp>
        <p:nvSpPr>
          <p:cNvPr id="3" name="Marcador de contenido 2"/>
          <p:cNvSpPr>
            <a:spLocks noGrp="1"/>
          </p:cNvSpPr>
          <p:nvPr>
            <p:ph idx="1"/>
          </p:nvPr>
        </p:nvSpPr>
        <p:spPr/>
        <p:txBody>
          <a:bodyPr/>
          <a:lstStyle/>
          <a:p>
            <a:pPr>
              <a:buFont typeface="Arial" panose="020B0604020202020204" pitchFamily="34" charset="0"/>
              <a:buChar char="•"/>
            </a:pPr>
            <a:endParaRPr lang="es-ES" dirty="0" smtClean="0"/>
          </a:p>
          <a:p>
            <a:pPr>
              <a:buFont typeface="Wingdings" panose="05000000000000000000" pitchFamily="2" charset="2"/>
              <a:buChar char="Ø"/>
            </a:pPr>
            <a:r>
              <a:rPr lang="es-AR" b="1" dirty="0"/>
              <a:t>INTEGRAR EL PROBLEMA DE LA SALUD OCUPACIONAL AL TRATAMIENTO </a:t>
            </a:r>
            <a:r>
              <a:rPr lang="es-AR" b="1" dirty="0" smtClean="0"/>
              <a:t>PARITARIO.</a:t>
            </a:r>
          </a:p>
          <a:p>
            <a:pPr>
              <a:buFont typeface="Wingdings" panose="05000000000000000000" pitchFamily="2" charset="2"/>
              <a:buChar char="Ø"/>
            </a:pPr>
            <a:r>
              <a:rPr lang="es-ES" b="1" dirty="0" smtClean="0"/>
              <a:t>COMISIONES MIXTAS EN SALUD .</a:t>
            </a:r>
          </a:p>
          <a:p>
            <a:pPr>
              <a:buFont typeface="Wingdings" panose="05000000000000000000" pitchFamily="2" charset="2"/>
              <a:buChar char="Ø"/>
            </a:pPr>
            <a:r>
              <a:rPr lang="es-ES" b="1" dirty="0" smtClean="0"/>
              <a:t>SEMINARIOS EN SALUD OCUPACIONAL.</a:t>
            </a:r>
          </a:p>
          <a:p>
            <a:pPr>
              <a:buFont typeface="Wingdings" panose="05000000000000000000" pitchFamily="2" charset="2"/>
              <a:buChar char="Ø"/>
            </a:pPr>
            <a:r>
              <a:rPr lang="es-ES" b="1" dirty="0" smtClean="0"/>
              <a:t>CENTRALIZACION DE CONSULTAS QUE ATIENDAN  A LOS PROBLEMAS EN SALUD OCUPACIONAL QUE SURJAN EN LOS DIFERENTES LUGARES DE TRABAJO DEL MEDIO BANCARIO.</a:t>
            </a:r>
          </a:p>
        </p:txBody>
      </p:sp>
    </p:spTree>
    <p:extLst>
      <p:ext uri="{BB962C8B-B14F-4D97-AF65-F5344CB8AC3E}">
        <p14:creationId xmlns:p14="http://schemas.microsoft.com/office/powerpoint/2010/main" val="253924251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Comisiones Mixtas en Salud.</a:t>
            </a:r>
            <a:endParaRPr lang="es-AR" dirty="0"/>
          </a:p>
        </p:txBody>
      </p:sp>
      <p:sp>
        <p:nvSpPr>
          <p:cNvPr id="3" name="Marcador de contenido 2"/>
          <p:cNvSpPr>
            <a:spLocks noGrp="1"/>
          </p:cNvSpPr>
          <p:nvPr>
            <p:ph idx="1"/>
          </p:nvPr>
        </p:nvSpPr>
        <p:spPr>
          <a:xfrm>
            <a:off x="1154954" y="2403566"/>
            <a:ext cx="8825659" cy="3616234"/>
          </a:xfrm>
        </p:spPr>
        <p:txBody>
          <a:bodyPr>
            <a:normAutofit lnSpcReduction="10000"/>
          </a:bodyPr>
          <a:lstStyle/>
          <a:p>
            <a:endParaRPr lang="es-ES" dirty="0" smtClean="0"/>
          </a:p>
          <a:p>
            <a:r>
              <a:rPr lang="es-ES" b="1" dirty="0" smtClean="0"/>
              <a:t>2005: Presentación de propuesta para tratamiento paritario de la cuestión salud ocupacional en el medio bancario</a:t>
            </a:r>
          </a:p>
          <a:p>
            <a:r>
              <a:rPr lang="es-ES" b="1" dirty="0" smtClean="0"/>
              <a:t>2009: Presentación de proyecto para tratamiento paritario de la Comisiones Mixtas en Salud y para desarrollo de estrategias para intervenir en la cuestión salud ocupacional</a:t>
            </a:r>
          </a:p>
          <a:p>
            <a:r>
              <a:rPr lang="es-ES" b="1" dirty="0" smtClean="0"/>
              <a:t>2013:(15 Mayo ) :Se firma acuerdo para creación de COMITES MIXTOS SALUD HIGIENE Y SEGURIDAD  con todas las cámaras empresariales del sector bancario</a:t>
            </a:r>
          </a:p>
          <a:p>
            <a:r>
              <a:rPr lang="es-ES" b="1" dirty="0" smtClean="0"/>
              <a:t>2017 (28 Diciembre): Se propone tratar clausulas convencionales sobre Salud, Higiene y Seguridad</a:t>
            </a:r>
          </a:p>
          <a:p>
            <a:endParaRPr lang="es-ES" dirty="0" smtClean="0"/>
          </a:p>
          <a:p>
            <a:endParaRPr lang="es-ES" dirty="0" smtClean="0"/>
          </a:p>
          <a:p>
            <a:endParaRPr lang="es-ES" dirty="0"/>
          </a:p>
          <a:p>
            <a:endParaRPr lang="es-AR" dirty="0"/>
          </a:p>
        </p:txBody>
      </p:sp>
    </p:spTree>
    <p:extLst>
      <p:ext uri="{BB962C8B-B14F-4D97-AF65-F5344CB8AC3E}">
        <p14:creationId xmlns:p14="http://schemas.microsoft.com/office/powerpoint/2010/main" val="27711571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Comisiones Mixtas en Salud</a:t>
            </a:r>
            <a:endParaRPr lang="es-AR" dirty="0"/>
          </a:p>
        </p:txBody>
      </p:sp>
      <p:sp>
        <p:nvSpPr>
          <p:cNvPr id="3" name="Marcador de contenido 2"/>
          <p:cNvSpPr>
            <a:spLocks noGrp="1"/>
          </p:cNvSpPr>
          <p:nvPr>
            <p:ph idx="1"/>
          </p:nvPr>
        </p:nvSpPr>
        <p:spPr/>
        <p:txBody>
          <a:bodyPr>
            <a:normAutofit/>
          </a:bodyPr>
          <a:lstStyle/>
          <a:p>
            <a:r>
              <a:rPr lang="es-ES" sz="2000" dirty="0" smtClean="0"/>
              <a:t>13. Comité Mixto de Salud ,Higiene y Seguridad </a:t>
            </a:r>
            <a:endParaRPr lang="es-ES" sz="2000" dirty="0"/>
          </a:p>
          <a:p>
            <a:pPr marL="0" indent="0">
              <a:buNone/>
            </a:pPr>
            <a:r>
              <a:rPr lang="es-ES" sz="2000" dirty="0" smtClean="0"/>
              <a:t>“ Las partes acuerdan la creación de Comités Mixtos de Salud, Seguridad e Higiene en cada una de las entidades financieras, los mismos estarán conformados por representantes de las instituciones y de la Asociación Bancaria. Dichos comités deberán estar constituidos en un plazo no mayor de 180 días a partir de la fecha del presente acuerdo. Dentro de ese plazo se reglamentaran sus objetivos específicos y funcionamiento”</a:t>
            </a:r>
          </a:p>
          <a:p>
            <a:pPr marL="0" indent="0">
              <a:buNone/>
            </a:pPr>
            <a:r>
              <a:rPr lang="es-ES" sz="2000" dirty="0"/>
              <a:t> </a:t>
            </a:r>
            <a:r>
              <a:rPr lang="es-ES" sz="2000" dirty="0" smtClean="0"/>
              <a:t>                                                                         </a:t>
            </a:r>
            <a:endParaRPr lang="es-AR" sz="2000" dirty="0"/>
          </a:p>
        </p:txBody>
      </p:sp>
    </p:spTree>
    <p:extLst>
      <p:ext uri="{BB962C8B-B14F-4D97-AF65-F5344CB8AC3E}">
        <p14:creationId xmlns:p14="http://schemas.microsoft.com/office/powerpoint/2010/main" val="3055769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Dupla entre trabajo y salud</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74371906"/>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45352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Pero hay mucho por hacer:</a:t>
            </a:r>
            <a:endParaRPr lang="es-AR" dirty="0"/>
          </a:p>
        </p:txBody>
      </p:sp>
      <p:sp>
        <p:nvSpPr>
          <p:cNvPr id="3" name="Marcador de contenido 2"/>
          <p:cNvSpPr>
            <a:spLocks noGrp="1"/>
          </p:cNvSpPr>
          <p:nvPr>
            <p:ph idx="1"/>
          </p:nvPr>
        </p:nvSpPr>
        <p:spPr/>
        <p:txBody>
          <a:bodyPr>
            <a:normAutofit/>
          </a:bodyPr>
          <a:lstStyle/>
          <a:p>
            <a:r>
              <a:rPr lang="es-ES" sz="2000" b="1" dirty="0" smtClean="0"/>
              <a:t>Continuar</a:t>
            </a:r>
            <a:r>
              <a:rPr lang="es-ES" sz="2000" dirty="0" smtClean="0"/>
              <a:t> con el desarrollo de las CMSHS.</a:t>
            </a:r>
          </a:p>
          <a:p>
            <a:r>
              <a:rPr lang="es-ES" sz="2000" dirty="0" smtClean="0"/>
              <a:t>Integración de estrategias de la salud ocupacional con la </a:t>
            </a:r>
            <a:r>
              <a:rPr lang="es-ES" sz="2000" b="1" dirty="0" smtClean="0"/>
              <a:t>salud publica.</a:t>
            </a:r>
          </a:p>
          <a:p>
            <a:r>
              <a:rPr lang="es-ES" sz="2000" dirty="0" smtClean="0"/>
              <a:t>Inspecciones en áreas de trabajo </a:t>
            </a:r>
            <a:r>
              <a:rPr lang="es-ES" sz="2000" b="1" dirty="0" smtClean="0"/>
              <a:t>con el ojo puesto en el tema de salud.</a:t>
            </a:r>
          </a:p>
          <a:p>
            <a:r>
              <a:rPr lang="es-ES" sz="2000" b="1" dirty="0" smtClean="0"/>
              <a:t>Talleres</a:t>
            </a:r>
            <a:r>
              <a:rPr lang="es-ES" sz="2000" dirty="0" smtClean="0"/>
              <a:t> sobre salud ocupacional.</a:t>
            </a:r>
          </a:p>
          <a:p>
            <a:r>
              <a:rPr lang="es-ES" sz="2000" dirty="0" smtClean="0"/>
              <a:t>Desarrollo del </a:t>
            </a:r>
            <a:r>
              <a:rPr lang="es-ES" sz="2000" b="1" dirty="0" smtClean="0"/>
              <a:t>área de salud ocupacional </a:t>
            </a:r>
            <a:r>
              <a:rPr lang="es-ES" sz="2000" dirty="0" smtClean="0"/>
              <a:t>desde la posición de los trabajadores.</a:t>
            </a:r>
            <a:endParaRPr lang="es-AR" sz="2000" dirty="0"/>
          </a:p>
        </p:txBody>
      </p:sp>
    </p:spTree>
    <p:extLst>
      <p:ext uri="{BB962C8B-B14F-4D97-AF65-F5344CB8AC3E}">
        <p14:creationId xmlns:p14="http://schemas.microsoft.com/office/powerpoint/2010/main" val="196544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El trabajo como factor de salud</a:t>
            </a:r>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AR" sz="3200" dirty="0">
                <a:latin typeface="Arial Rounded MT Bold" panose="020F0704030504030204" pitchFamily="34" charset="0"/>
              </a:rPr>
              <a:t>Salario</a:t>
            </a:r>
          </a:p>
          <a:p>
            <a:pPr>
              <a:buFont typeface="Wingdings" panose="05000000000000000000" pitchFamily="2" charset="2"/>
              <a:buChar char="Ø"/>
            </a:pPr>
            <a:r>
              <a:rPr lang="es-AR" sz="3200" dirty="0">
                <a:latin typeface="Arial Rounded MT Bold" panose="020F0704030504030204" pitchFamily="34" charset="0"/>
              </a:rPr>
              <a:t>Actividad física y mental</a:t>
            </a:r>
          </a:p>
          <a:p>
            <a:pPr>
              <a:buFont typeface="Wingdings" panose="05000000000000000000" pitchFamily="2" charset="2"/>
              <a:buChar char="Ø"/>
            </a:pPr>
            <a:r>
              <a:rPr lang="es-AR" sz="3200" dirty="0">
                <a:latin typeface="Arial Rounded MT Bold" panose="020F0704030504030204" pitchFamily="34" charset="0"/>
              </a:rPr>
              <a:t>Producción de bienes y servicios necesarios para el bienestar de otros individuos y grupos</a:t>
            </a:r>
          </a:p>
          <a:p>
            <a:pPr>
              <a:buFont typeface="Wingdings" panose="05000000000000000000" pitchFamily="2" charset="2"/>
              <a:buChar char="Ø"/>
            </a:pPr>
            <a:r>
              <a:rPr lang="es-AR" sz="3200" dirty="0">
                <a:latin typeface="Arial Rounded MT Bold" panose="020F0704030504030204" pitchFamily="34" charset="0"/>
              </a:rPr>
              <a:t>Factor de inserción social</a:t>
            </a:r>
          </a:p>
        </p:txBody>
      </p:sp>
    </p:spTree>
    <p:extLst>
      <p:ext uri="{BB962C8B-B14F-4D97-AF65-F5344CB8AC3E}">
        <p14:creationId xmlns:p14="http://schemas.microsoft.com/office/powerpoint/2010/main" val="596921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Trabajo como riesgo de salud</a:t>
            </a:r>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AR" sz="3200" dirty="0">
                <a:latin typeface="Arial Rounded MT Bold" panose="020F0704030504030204" pitchFamily="34" charset="0"/>
              </a:rPr>
              <a:t>Accidente Laboral</a:t>
            </a:r>
          </a:p>
          <a:p>
            <a:pPr>
              <a:buFont typeface="Wingdings" panose="05000000000000000000" pitchFamily="2" charset="2"/>
              <a:buChar char="Ø"/>
            </a:pPr>
            <a:r>
              <a:rPr lang="es-AR" sz="3200" dirty="0">
                <a:latin typeface="Arial Rounded MT Bold" panose="020F0704030504030204" pitchFamily="34" charset="0"/>
              </a:rPr>
              <a:t>Enfermedades profesionales</a:t>
            </a:r>
          </a:p>
          <a:p>
            <a:pPr>
              <a:buFont typeface="Wingdings" panose="05000000000000000000" pitchFamily="2" charset="2"/>
              <a:buChar char="Ø"/>
            </a:pPr>
            <a:r>
              <a:rPr lang="es-AR" sz="3200" dirty="0">
                <a:latin typeface="Arial Rounded MT Bold" panose="020F0704030504030204" pitchFamily="34" charset="0"/>
              </a:rPr>
              <a:t>Riesgo dependiente de la organización del trabajo y de las relaciones laborales</a:t>
            </a:r>
          </a:p>
          <a:p>
            <a:pPr>
              <a:buFont typeface="Wingdings" panose="05000000000000000000" pitchFamily="2" charset="2"/>
              <a:buChar char="Ø"/>
            </a:pPr>
            <a:r>
              <a:rPr lang="es-AR" sz="3200" dirty="0">
                <a:latin typeface="Arial Rounded MT Bold" panose="020F0704030504030204" pitchFamily="34" charset="0"/>
              </a:rPr>
              <a:t>Riesgo de agravamiento en una enfermedad inculpable o preexistente</a:t>
            </a:r>
          </a:p>
        </p:txBody>
      </p:sp>
    </p:spTree>
    <p:extLst>
      <p:ext uri="{BB962C8B-B14F-4D97-AF65-F5344CB8AC3E}">
        <p14:creationId xmlns:p14="http://schemas.microsoft.com/office/powerpoint/2010/main" val="4193536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19AF504-240A-424F-A929-419DF0DD9A92}"/>
              </a:ext>
            </a:extLst>
          </p:cNvPr>
          <p:cNvSpPr>
            <a:spLocks noGrp="1"/>
          </p:cNvSpPr>
          <p:nvPr>
            <p:ph type="ctrTitle"/>
          </p:nvPr>
        </p:nvSpPr>
        <p:spPr>
          <a:xfrm>
            <a:off x="1154955" y="1561515"/>
            <a:ext cx="9761574" cy="2757268"/>
          </a:xfrm>
        </p:spPr>
        <p:txBody>
          <a:bodyPr/>
          <a:lstStyle/>
          <a:p>
            <a:r>
              <a:rPr lang="es-AR" sz="4400" dirty="0"/>
              <a:t>Entonces surge la Salud Ocupacional como un conjunto de actividades que tratan sobre esta la interacción de esta dupla</a:t>
            </a:r>
          </a:p>
        </p:txBody>
      </p:sp>
      <p:sp>
        <p:nvSpPr>
          <p:cNvPr id="5" name="Subtítulo 4">
            <a:extLst>
              <a:ext uri="{FF2B5EF4-FFF2-40B4-BE49-F238E27FC236}">
                <a16:creationId xmlns:a16="http://schemas.microsoft.com/office/drawing/2014/main" xmlns="" id="{20AAD879-B96B-406F-9A7B-231F891499C0}"/>
              </a:ext>
            </a:extLst>
          </p:cNvPr>
          <p:cNvSpPr>
            <a:spLocks noGrp="1"/>
          </p:cNvSpPr>
          <p:nvPr>
            <p:ph type="subTitle" idx="1"/>
          </p:nvPr>
        </p:nvSpPr>
        <p:spPr/>
        <p:txBody>
          <a:bodyPr/>
          <a:lstStyle/>
          <a:p>
            <a:r>
              <a:rPr lang="es-AR" dirty="0"/>
              <a:t>SALUD OCUPACIONAL</a:t>
            </a:r>
          </a:p>
        </p:txBody>
      </p:sp>
    </p:spTree>
    <p:extLst>
      <p:ext uri="{BB962C8B-B14F-4D97-AF65-F5344CB8AC3E}">
        <p14:creationId xmlns:p14="http://schemas.microsoft.com/office/powerpoint/2010/main" val="88121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81877" y="528638"/>
            <a:ext cx="10219058" cy="743572"/>
          </a:xfrm>
        </p:spPr>
        <p:txBody>
          <a:bodyPr/>
          <a:lstStyle/>
          <a:p>
            <a:r>
              <a:rPr lang="es-AR" dirty="0">
                <a:solidFill>
                  <a:schemeClr val="tx1"/>
                </a:solidFill>
              </a:rPr>
              <a:t>Definición de Salud ocupacional según la OMS</a:t>
            </a:r>
          </a:p>
        </p:txBody>
      </p:sp>
      <p:sp>
        <p:nvSpPr>
          <p:cNvPr id="3" name="Marcador de contenido 2"/>
          <p:cNvSpPr>
            <a:spLocks noGrp="1"/>
          </p:cNvSpPr>
          <p:nvPr>
            <p:ph idx="4294967295"/>
          </p:nvPr>
        </p:nvSpPr>
        <p:spPr>
          <a:xfrm>
            <a:off x="685800" y="1471613"/>
            <a:ext cx="11135139" cy="4857750"/>
          </a:xfrm>
        </p:spPr>
        <p:txBody>
          <a:bodyPr>
            <a:normAutofit lnSpcReduction="10000"/>
          </a:bodyPr>
          <a:lstStyle/>
          <a:p>
            <a:pPr marL="0" indent="0">
              <a:buNone/>
            </a:pPr>
            <a:r>
              <a:rPr lang="es-AR" sz="2000" dirty="0">
                <a:latin typeface="Arial Rounded MT Bold" panose="020F0704030504030204" pitchFamily="34" charset="0"/>
              </a:rPr>
              <a:t>Es una actividad multidisciplinaria dirigida a proteger la salud de los trabajadores </a:t>
            </a:r>
          </a:p>
          <a:p>
            <a:r>
              <a:rPr lang="es-AR" sz="2000" dirty="0">
                <a:latin typeface="Arial Rounded MT Bold" panose="020F0704030504030204" pitchFamily="34" charset="0"/>
              </a:rPr>
              <a:t>Mediante</a:t>
            </a:r>
          </a:p>
          <a:p>
            <a:pPr lvl="1">
              <a:buFont typeface="Wingdings" panose="05000000000000000000" pitchFamily="2" charset="2"/>
              <a:buChar char="§"/>
            </a:pPr>
            <a:r>
              <a:rPr lang="es-AR" sz="2000" dirty="0">
                <a:latin typeface="Arial Rounded MT Bold" panose="020F0704030504030204" pitchFamily="34" charset="0"/>
              </a:rPr>
              <a:t> Prevención</a:t>
            </a:r>
          </a:p>
          <a:p>
            <a:pPr lvl="1">
              <a:buFont typeface="Wingdings" panose="05000000000000000000" pitchFamily="2" charset="2"/>
              <a:buChar char="§"/>
            </a:pPr>
            <a:r>
              <a:rPr lang="es-AR" sz="2000" dirty="0">
                <a:latin typeface="Arial Rounded MT Bold" panose="020F0704030504030204" pitchFamily="34" charset="0"/>
              </a:rPr>
              <a:t> Control de enfermedades y accidentes </a:t>
            </a:r>
          </a:p>
          <a:p>
            <a:pPr lvl="1">
              <a:buFont typeface="Wingdings" panose="05000000000000000000" pitchFamily="2" charset="2"/>
              <a:buChar char="§"/>
            </a:pPr>
            <a:r>
              <a:rPr lang="es-AR" sz="2000" dirty="0">
                <a:latin typeface="Arial Rounded MT Bold" panose="020F0704030504030204" pitchFamily="34" charset="0"/>
              </a:rPr>
              <a:t>Eliminación de factores y condiciones que pongan en peligro la salud y la seguridad en el trabajo</a:t>
            </a:r>
          </a:p>
          <a:p>
            <a:r>
              <a:rPr lang="es-AR" sz="2000" dirty="0">
                <a:latin typeface="Arial Rounded MT Bold" panose="020F0704030504030204" pitchFamily="34" charset="0"/>
              </a:rPr>
              <a:t>Procura generar y promover</a:t>
            </a:r>
          </a:p>
          <a:p>
            <a:pPr lvl="1">
              <a:buFont typeface="Wingdings" panose="05000000000000000000" pitchFamily="2" charset="2"/>
              <a:buChar char="§"/>
            </a:pPr>
            <a:r>
              <a:rPr lang="es-AR" sz="2000" dirty="0">
                <a:latin typeface="Arial Rounded MT Bold" panose="020F0704030504030204" pitchFamily="34" charset="0"/>
              </a:rPr>
              <a:t> Trabajo seguro y sano</a:t>
            </a:r>
          </a:p>
          <a:p>
            <a:pPr lvl="1">
              <a:buFont typeface="Wingdings" panose="05000000000000000000" pitchFamily="2" charset="2"/>
              <a:buChar char="§"/>
            </a:pPr>
            <a:r>
              <a:rPr lang="es-AR" sz="2000" dirty="0">
                <a:latin typeface="Arial Rounded MT Bold" panose="020F0704030504030204" pitchFamily="34" charset="0"/>
              </a:rPr>
              <a:t>Buenos ambientes y organizaciones de trabajo realzando el bienestar físico , mental y social de los trabajadores</a:t>
            </a:r>
          </a:p>
          <a:p>
            <a:pPr lvl="1">
              <a:buFont typeface="Wingdings" panose="05000000000000000000" pitchFamily="2" charset="2"/>
              <a:buChar char="§"/>
            </a:pPr>
            <a:r>
              <a:rPr lang="es-AR" sz="2000" dirty="0">
                <a:latin typeface="Arial Rounded MT Bold" panose="020F0704030504030204" pitchFamily="34" charset="0"/>
              </a:rPr>
              <a:t>Perfeccionamiento y capacidad de trabajo</a:t>
            </a:r>
          </a:p>
          <a:p>
            <a:pPr lvl="1">
              <a:buFont typeface="Wingdings" panose="05000000000000000000" pitchFamily="2" charset="2"/>
              <a:buChar char="§"/>
            </a:pPr>
            <a:r>
              <a:rPr lang="es-AR" sz="2000" dirty="0">
                <a:latin typeface="Arial Rounded MT Bold" panose="020F0704030504030204" pitchFamily="34" charset="0"/>
              </a:rPr>
              <a:t>Habilitar a que los trabajadores lleven vidas social y económicamente productivas</a:t>
            </a:r>
          </a:p>
          <a:p>
            <a:pPr>
              <a:buFont typeface="Wingdings" panose="05000000000000000000" pitchFamily="2" charset="2"/>
              <a:buChar char="§"/>
            </a:pPr>
            <a:endParaRPr lang="es-AR" sz="1600" dirty="0"/>
          </a:p>
          <a:p>
            <a:pPr marL="0" indent="0">
              <a:buNone/>
            </a:pPr>
            <a:endParaRPr lang="es-AR" sz="1400" dirty="0"/>
          </a:p>
          <a:p>
            <a:pPr lvl="1">
              <a:buFont typeface="Wingdings" panose="05000000000000000000" pitchFamily="2" charset="2"/>
              <a:buChar char="§"/>
            </a:pPr>
            <a:endParaRPr lang="es-AR" dirty="0"/>
          </a:p>
          <a:p>
            <a:pPr lvl="1">
              <a:buFont typeface="Wingdings" panose="05000000000000000000" pitchFamily="2" charset="2"/>
              <a:buChar char="§"/>
            </a:pPr>
            <a:endParaRPr lang="es-AR" dirty="0"/>
          </a:p>
          <a:p>
            <a:pPr marL="0" indent="0">
              <a:buNone/>
            </a:pPr>
            <a:endParaRPr lang="es-AR" dirty="0"/>
          </a:p>
        </p:txBody>
      </p:sp>
    </p:spTree>
    <p:extLst>
      <p:ext uri="{BB962C8B-B14F-4D97-AF65-F5344CB8AC3E}">
        <p14:creationId xmlns:p14="http://schemas.microsoft.com/office/powerpoint/2010/main" val="292451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42298490"/>
              </p:ext>
            </p:extLst>
          </p:nvPr>
        </p:nvGraphicFramePr>
        <p:xfrm>
          <a:off x="1042988" y="719660"/>
          <a:ext cx="10344149" cy="6067122"/>
        </p:xfrm>
        <a:graphic>
          <a:graphicData uri="http://schemas.openxmlformats.org/drawingml/2006/table">
            <a:tbl>
              <a:tblPr firstRow="1" bandRow="1">
                <a:tableStyleId>{5C22544A-7EE6-4342-B048-85BDC9FD1C3A}</a:tableStyleId>
              </a:tblPr>
              <a:tblGrid>
                <a:gridCol w="10344149">
                  <a:extLst>
                    <a:ext uri="{9D8B030D-6E8A-4147-A177-3AD203B41FA5}">
                      <a16:colId xmlns:a16="http://schemas.microsoft.com/office/drawing/2014/main" xmlns="" val="908243057"/>
                    </a:ext>
                  </a:extLst>
                </a:gridCol>
              </a:tblGrid>
              <a:tr h="676641">
                <a:tc>
                  <a:txBody>
                    <a:bodyPr/>
                    <a:lstStyle/>
                    <a:p>
                      <a:r>
                        <a:rPr lang="es-AR" sz="3200" dirty="0"/>
                        <a:t>       ¿Qué la integra y de </a:t>
                      </a:r>
                      <a:r>
                        <a:rPr lang="es-AR" sz="3200" baseline="0" dirty="0"/>
                        <a:t>que se encarga la Salud ocupacional?</a:t>
                      </a:r>
                      <a:endParaRPr lang="es-AR" sz="3200" dirty="0"/>
                    </a:p>
                  </a:txBody>
                  <a:tcPr/>
                </a:tc>
                <a:extLst>
                  <a:ext uri="{0D108BD9-81ED-4DB2-BD59-A6C34878D82A}">
                    <a16:rowId xmlns:a16="http://schemas.microsoft.com/office/drawing/2014/main" xmlns="" val="1929724473"/>
                  </a:ext>
                </a:extLst>
              </a:tr>
              <a:tr h="736500">
                <a:tc>
                  <a:txBody>
                    <a:bodyPr/>
                    <a:lstStyle/>
                    <a:p>
                      <a:pPr marL="342900" indent="-342900">
                        <a:buFont typeface="Arial" panose="020B0604020202020204" pitchFamily="34" charset="0"/>
                        <a:buChar char="•"/>
                      </a:pPr>
                      <a:r>
                        <a:rPr lang="es-AR" sz="2000" b="1" i="1" dirty="0"/>
                        <a:t>Medicina</a:t>
                      </a:r>
                      <a:r>
                        <a:rPr lang="es-AR" sz="2000" b="1" dirty="0"/>
                        <a:t>: Detectar enfermedades y proponer medidas preventivas para las enfermedades causadas directamente o agravadas</a:t>
                      </a:r>
                      <a:r>
                        <a:rPr lang="es-AR" sz="2000" b="1" baseline="0" dirty="0"/>
                        <a:t> por el trabajo.</a:t>
                      </a:r>
                      <a:endParaRPr lang="es-AR" sz="2000" b="1" dirty="0"/>
                    </a:p>
                  </a:txBody>
                  <a:tcPr/>
                </a:tc>
                <a:extLst>
                  <a:ext uri="{0D108BD9-81ED-4DB2-BD59-A6C34878D82A}">
                    <a16:rowId xmlns:a16="http://schemas.microsoft.com/office/drawing/2014/main" xmlns="" val="49956417"/>
                  </a:ext>
                </a:extLst>
              </a:tr>
              <a:tr h="736500">
                <a:tc>
                  <a:txBody>
                    <a:bodyPr/>
                    <a:lstStyle/>
                    <a:p>
                      <a:pPr marL="285750" indent="-285750">
                        <a:buFont typeface="Arial" panose="020B0604020202020204" pitchFamily="34" charset="0"/>
                        <a:buChar char="•"/>
                      </a:pPr>
                      <a:r>
                        <a:rPr lang="es-AR" sz="2000" b="1" i="1" dirty="0"/>
                        <a:t>Ergonomía</a:t>
                      </a:r>
                      <a:r>
                        <a:rPr lang="es-AR" sz="2000" b="1" baseline="0" dirty="0"/>
                        <a:t> :Adecuar las condiciones del trabajo a las personas ,de modo que se reduzcan los riesgos derivados del trabajo.</a:t>
                      </a:r>
                      <a:endParaRPr lang="es-AR" sz="2000" b="1" dirty="0"/>
                    </a:p>
                  </a:txBody>
                  <a:tcPr/>
                </a:tc>
                <a:extLst>
                  <a:ext uri="{0D108BD9-81ED-4DB2-BD59-A6C34878D82A}">
                    <a16:rowId xmlns:a16="http://schemas.microsoft.com/office/drawing/2014/main" xmlns="" val="1314797445"/>
                  </a:ext>
                </a:extLst>
              </a:tr>
              <a:tr h="676641">
                <a:tc>
                  <a:txBody>
                    <a:bodyPr/>
                    <a:lstStyle/>
                    <a:p>
                      <a:pPr marL="342900" indent="-342900">
                        <a:buFont typeface="Arial" panose="020B0604020202020204" pitchFamily="34" charset="0"/>
                        <a:buChar char="•"/>
                      </a:pPr>
                      <a:r>
                        <a:rPr lang="es-AR" sz="2000" b="1" i="1" dirty="0"/>
                        <a:t>Enfermería</a:t>
                      </a:r>
                      <a:r>
                        <a:rPr lang="es-AR" sz="2000" b="1" dirty="0"/>
                        <a:t>: Promoción</a:t>
                      </a:r>
                      <a:r>
                        <a:rPr lang="es-AR" sz="2000" b="1" baseline="0" dirty="0"/>
                        <a:t> y educación para una mejor salud en el trabajo</a:t>
                      </a:r>
                      <a:endParaRPr lang="es-AR" sz="2000" b="1" dirty="0"/>
                    </a:p>
                  </a:txBody>
                  <a:tcPr/>
                </a:tc>
                <a:extLst>
                  <a:ext uri="{0D108BD9-81ED-4DB2-BD59-A6C34878D82A}">
                    <a16:rowId xmlns:a16="http://schemas.microsoft.com/office/drawing/2014/main" xmlns="" val="2453624600"/>
                  </a:ext>
                </a:extLst>
              </a:tr>
              <a:tr h="736500">
                <a:tc>
                  <a:txBody>
                    <a:bodyPr/>
                    <a:lstStyle/>
                    <a:p>
                      <a:pPr marL="342900" indent="-342900">
                        <a:buFont typeface="Arial" panose="020B0604020202020204" pitchFamily="34" charset="0"/>
                        <a:buChar char="•"/>
                      </a:pPr>
                      <a:r>
                        <a:rPr lang="es-AR" sz="2000" b="1" i="1" dirty="0"/>
                        <a:t>Psicología</a:t>
                      </a:r>
                      <a:r>
                        <a:rPr lang="es-AR" sz="2000" b="1" dirty="0"/>
                        <a:t>:</a:t>
                      </a:r>
                      <a:r>
                        <a:rPr lang="es-AR" sz="2000" b="1" baseline="0" dirty="0"/>
                        <a:t> proponer medidas organizacionales que reduzcan riesgo para la salud física y mental causados por el trabajo.</a:t>
                      </a:r>
                      <a:endParaRPr lang="es-AR" sz="2000" b="1" dirty="0"/>
                    </a:p>
                  </a:txBody>
                  <a:tcPr/>
                </a:tc>
                <a:extLst>
                  <a:ext uri="{0D108BD9-81ED-4DB2-BD59-A6C34878D82A}">
                    <a16:rowId xmlns:a16="http://schemas.microsoft.com/office/drawing/2014/main" xmlns="" val="3735940052"/>
                  </a:ext>
                </a:extLst>
              </a:tr>
              <a:tr h="736500">
                <a:tc>
                  <a:txBody>
                    <a:bodyPr/>
                    <a:lstStyle/>
                    <a:p>
                      <a:pPr marL="342900" indent="-342900">
                        <a:buFont typeface="Arial" panose="020B0604020202020204" pitchFamily="34" charset="0"/>
                        <a:buChar char="•"/>
                      </a:pPr>
                      <a:r>
                        <a:rPr lang="es-AR" sz="2000" b="1" i="1" dirty="0"/>
                        <a:t>Sociología</a:t>
                      </a:r>
                      <a:r>
                        <a:rPr lang="es-AR" sz="2000" b="1" dirty="0"/>
                        <a:t>: Proponer</a:t>
                      </a:r>
                      <a:r>
                        <a:rPr lang="es-AR" sz="2000" b="1" baseline="0" dirty="0"/>
                        <a:t> cambios en los aspectos organizacionales para reducir el riesgo derivado de los “factores sociales”</a:t>
                      </a:r>
                      <a:endParaRPr lang="es-AR" sz="2000" b="1" dirty="0"/>
                    </a:p>
                  </a:txBody>
                  <a:tcPr/>
                </a:tc>
                <a:extLst>
                  <a:ext uri="{0D108BD9-81ED-4DB2-BD59-A6C34878D82A}">
                    <a16:rowId xmlns:a16="http://schemas.microsoft.com/office/drawing/2014/main" xmlns="" val="3514576750"/>
                  </a:ext>
                </a:extLst>
              </a:tr>
              <a:tr h="676641">
                <a:tc>
                  <a:txBody>
                    <a:bodyPr/>
                    <a:lstStyle/>
                    <a:p>
                      <a:pPr marL="342900" indent="-342900">
                        <a:buFont typeface="Arial" panose="020B0604020202020204" pitchFamily="34" charset="0"/>
                        <a:buChar char="•"/>
                      </a:pPr>
                      <a:r>
                        <a:rPr lang="es-AR" sz="2000" b="1" i="1" dirty="0"/>
                        <a:t>Ingeniería</a:t>
                      </a:r>
                      <a:r>
                        <a:rPr lang="es-AR" sz="2000" b="1" baseline="0" dirty="0"/>
                        <a:t> : Reducir o eliminar el riesgo de enfermedades profesionales y accidentes de trabajo.</a:t>
                      </a:r>
                      <a:endParaRPr lang="es-AR" sz="2000" b="1" dirty="0"/>
                    </a:p>
                  </a:txBody>
                  <a:tcPr/>
                </a:tc>
                <a:extLst>
                  <a:ext uri="{0D108BD9-81ED-4DB2-BD59-A6C34878D82A}">
                    <a16:rowId xmlns:a16="http://schemas.microsoft.com/office/drawing/2014/main" xmlns="" val="3297207074"/>
                  </a:ext>
                </a:extLst>
              </a:tr>
              <a:tr h="676641">
                <a:tc>
                  <a:txBody>
                    <a:bodyPr/>
                    <a:lstStyle/>
                    <a:p>
                      <a:endParaRPr lang="es-AR" sz="2000" b="1" dirty="0"/>
                    </a:p>
                  </a:txBody>
                  <a:tcPr/>
                </a:tc>
                <a:extLst>
                  <a:ext uri="{0D108BD9-81ED-4DB2-BD59-A6C34878D82A}">
                    <a16:rowId xmlns:a16="http://schemas.microsoft.com/office/drawing/2014/main" xmlns="" val="3688280211"/>
                  </a:ext>
                </a:extLst>
              </a:tr>
            </a:tbl>
          </a:graphicData>
        </a:graphic>
      </p:graphicFrame>
    </p:spTree>
    <p:extLst>
      <p:ext uri="{BB962C8B-B14F-4D97-AF65-F5344CB8AC3E}">
        <p14:creationId xmlns:p14="http://schemas.microsoft.com/office/powerpoint/2010/main" val="2599343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1ECA4FE-7D2F-4576-B767-3A5F5ABFE9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xmlns="" id="{5969441E-5462-4859-86CD-1737FDE360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596BD4B5-6833-40CC-96FE-EDC6756342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ítulo 1">
            <a:extLst>
              <a:ext uri="{FF2B5EF4-FFF2-40B4-BE49-F238E27FC236}">
                <a16:creationId xmlns:a16="http://schemas.microsoft.com/office/drawing/2014/main" xmlns="" id="{801B2242-76A7-4667-8DC5-E3AE83135056}"/>
              </a:ext>
            </a:extLst>
          </p:cNvPr>
          <p:cNvSpPr>
            <a:spLocks noGrp="1"/>
          </p:cNvSpPr>
          <p:nvPr>
            <p:ph type="ctrTitle"/>
          </p:nvPr>
        </p:nvSpPr>
        <p:spPr>
          <a:xfrm>
            <a:off x="1683171" y="1169773"/>
            <a:ext cx="8825658" cy="2870161"/>
          </a:xfrm>
        </p:spPr>
        <p:txBody>
          <a:bodyPr anchor="b">
            <a:normAutofit/>
          </a:bodyPr>
          <a:lstStyle/>
          <a:p>
            <a:pPr algn="ctr"/>
            <a:r>
              <a:rPr lang="es-AR" dirty="0">
                <a:solidFill>
                  <a:schemeClr val="tx1"/>
                </a:solidFill>
              </a:rPr>
              <a:t>Recomendaciones y Convenios de OIT</a:t>
            </a:r>
          </a:p>
        </p:txBody>
      </p:sp>
      <p:sp>
        <p:nvSpPr>
          <p:cNvPr id="3" name="Subtítulo 2">
            <a:extLst>
              <a:ext uri="{FF2B5EF4-FFF2-40B4-BE49-F238E27FC236}">
                <a16:creationId xmlns:a16="http://schemas.microsoft.com/office/drawing/2014/main" xmlns="" id="{C382BF20-FBC7-42AB-872E-B1A66E78DC1D}"/>
              </a:ext>
            </a:extLst>
          </p:cNvPr>
          <p:cNvSpPr>
            <a:spLocks noGrp="1"/>
          </p:cNvSpPr>
          <p:nvPr>
            <p:ph type="subTitle" idx="1"/>
          </p:nvPr>
        </p:nvSpPr>
        <p:spPr>
          <a:xfrm>
            <a:off x="1683171" y="4293441"/>
            <a:ext cx="8825658" cy="1234148"/>
          </a:xfrm>
        </p:spPr>
        <p:txBody>
          <a:bodyPr>
            <a:normAutofit/>
          </a:bodyPr>
          <a:lstStyle/>
          <a:p>
            <a:pPr algn="ctr"/>
            <a:r>
              <a:rPr lang="es-AR" sz="2000" dirty="0"/>
              <a:t>Organización internacional DEL TRABAJO</a:t>
            </a:r>
          </a:p>
        </p:txBody>
      </p:sp>
      <p:cxnSp>
        <p:nvCxnSpPr>
          <p:cNvPr id="12" name="Straight Connector 11">
            <a:extLst>
              <a:ext uri="{FF2B5EF4-FFF2-40B4-BE49-F238E27FC236}">
                <a16:creationId xmlns:a16="http://schemas.microsoft.com/office/drawing/2014/main" xmlns="" id="{E81F53E2-F556-42FA-8D24-113839EE19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9403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154954" y="1400175"/>
            <a:ext cx="9317783" cy="2528888"/>
          </a:xfrm>
        </p:spPr>
        <p:txBody>
          <a:bodyPr/>
          <a:lstStyle/>
          <a:p>
            <a:r>
              <a:rPr lang="es-AR" dirty="0">
                <a:solidFill>
                  <a:srgbClr val="FFFF00"/>
                </a:solidFill>
              </a:rPr>
              <a:t>¿Por qué y para que hay médicos en las empresas?</a:t>
            </a:r>
          </a:p>
        </p:txBody>
      </p:sp>
      <p:sp>
        <p:nvSpPr>
          <p:cNvPr id="5" name="Subtítulo 4"/>
          <p:cNvSpPr>
            <a:spLocks noGrp="1"/>
          </p:cNvSpPr>
          <p:nvPr>
            <p:ph type="subTitle" idx="1"/>
          </p:nvPr>
        </p:nvSpPr>
        <p:spPr/>
        <p:txBody>
          <a:bodyPr>
            <a:normAutofit/>
          </a:bodyPr>
          <a:lstStyle/>
          <a:p>
            <a:r>
              <a:rPr lang="es-AR" sz="4000" cap="none" dirty="0">
                <a:solidFill>
                  <a:srgbClr val="FFFF00"/>
                </a:solidFill>
              </a:rPr>
              <a:t>La primer pregunta</a:t>
            </a:r>
          </a:p>
        </p:txBody>
      </p:sp>
    </p:spTree>
    <p:extLst>
      <p:ext uri="{BB962C8B-B14F-4D97-AF65-F5344CB8AC3E}">
        <p14:creationId xmlns:p14="http://schemas.microsoft.com/office/powerpoint/2010/main" val="2859855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6000" dirty="0"/>
              <a:t>Recomendaciones OIT</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41079839"/>
              </p:ext>
            </p:extLst>
          </p:nvPr>
        </p:nvGraphicFramePr>
        <p:xfrm>
          <a:off x="542925" y="2286000"/>
          <a:ext cx="11172825" cy="4486276"/>
        </p:xfrm>
        <a:graphic>
          <a:graphicData uri="http://schemas.openxmlformats.org/drawingml/2006/table">
            <a:tbl>
              <a:tblPr firstRow="1" bandRow="1">
                <a:tableStyleId>{5C22544A-7EE6-4342-B048-85BDC9FD1C3A}</a:tableStyleId>
              </a:tblPr>
              <a:tblGrid>
                <a:gridCol w="11172825">
                  <a:extLst>
                    <a:ext uri="{9D8B030D-6E8A-4147-A177-3AD203B41FA5}">
                      <a16:colId xmlns:a16="http://schemas.microsoft.com/office/drawing/2014/main" xmlns="" val="4102616781"/>
                    </a:ext>
                  </a:extLst>
                </a:gridCol>
              </a:tblGrid>
              <a:tr h="825818">
                <a:tc>
                  <a:txBody>
                    <a:bodyPr/>
                    <a:lstStyle/>
                    <a:p>
                      <a:r>
                        <a:rPr lang="es-AR" sz="2800" dirty="0"/>
                        <a:t>95.   Recomendación</a:t>
                      </a:r>
                      <a:r>
                        <a:rPr lang="es-AR" sz="2800" baseline="0" dirty="0"/>
                        <a:t> sobre la protección de la maternidad</a:t>
                      </a:r>
                      <a:endParaRPr lang="es-AR" sz="2800" dirty="0"/>
                    </a:p>
                  </a:txBody>
                  <a:tcPr/>
                </a:tc>
                <a:extLst>
                  <a:ext uri="{0D108BD9-81ED-4DB2-BD59-A6C34878D82A}">
                    <a16:rowId xmlns:a16="http://schemas.microsoft.com/office/drawing/2014/main" xmlns="" val="285886821"/>
                  </a:ext>
                </a:extLst>
              </a:tr>
              <a:tr h="825818">
                <a:tc>
                  <a:txBody>
                    <a:bodyPr/>
                    <a:lstStyle/>
                    <a:p>
                      <a:r>
                        <a:rPr lang="es-AR" sz="2800" dirty="0"/>
                        <a:t>112.Recomendación sobre los </a:t>
                      </a:r>
                      <a:r>
                        <a:rPr lang="es-AR" sz="2800" b="1" dirty="0"/>
                        <a:t>servicios de medicina del trabajo.</a:t>
                      </a:r>
                    </a:p>
                  </a:txBody>
                  <a:tcPr/>
                </a:tc>
                <a:extLst>
                  <a:ext uri="{0D108BD9-81ED-4DB2-BD59-A6C34878D82A}">
                    <a16:rowId xmlns:a16="http://schemas.microsoft.com/office/drawing/2014/main" xmlns="" val="979263671"/>
                  </a:ext>
                </a:extLst>
              </a:tr>
              <a:tr h="825818">
                <a:tc>
                  <a:txBody>
                    <a:bodyPr/>
                    <a:lstStyle/>
                    <a:p>
                      <a:r>
                        <a:rPr lang="es-AR" sz="2800" dirty="0"/>
                        <a:t>121.Recomendación sobre las prestaciones en caso de </a:t>
                      </a:r>
                      <a:r>
                        <a:rPr lang="es-AR" sz="2800" b="1" dirty="0"/>
                        <a:t>accidentes de trabajo</a:t>
                      </a:r>
                      <a:r>
                        <a:rPr lang="es-AR" sz="2800" b="1" baseline="0" dirty="0"/>
                        <a:t> y enfermedades profesionales</a:t>
                      </a:r>
                      <a:endParaRPr lang="es-AR" sz="2800" b="1" dirty="0"/>
                    </a:p>
                  </a:txBody>
                  <a:tcPr/>
                </a:tc>
                <a:extLst>
                  <a:ext uri="{0D108BD9-81ED-4DB2-BD59-A6C34878D82A}">
                    <a16:rowId xmlns:a16="http://schemas.microsoft.com/office/drawing/2014/main" xmlns="" val="2979225049"/>
                  </a:ext>
                </a:extLst>
              </a:tr>
              <a:tr h="825818">
                <a:tc>
                  <a:txBody>
                    <a:bodyPr/>
                    <a:lstStyle/>
                    <a:p>
                      <a:r>
                        <a:rPr lang="es-AR" sz="2800" dirty="0"/>
                        <a:t>164.Recomendación sobre </a:t>
                      </a:r>
                      <a:r>
                        <a:rPr lang="es-AR" sz="2800" b="1" dirty="0"/>
                        <a:t>seguridad y salud de los trabajadores</a:t>
                      </a:r>
                    </a:p>
                  </a:txBody>
                  <a:tcPr/>
                </a:tc>
                <a:extLst>
                  <a:ext uri="{0D108BD9-81ED-4DB2-BD59-A6C34878D82A}">
                    <a16:rowId xmlns:a16="http://schemas.microsoft.com/office/drawing/2014/main" xmlns="" val="986659854"/>
                  </a:ext>
                </a:extLst>
              </a:tr>
              <a:tr h="825818">
                <a:tc>
                  <a:txBody>
                    <a:bodyPr/>
                    <a:lstStyle/>
                    <a:p>
                      <a:r>
                        <a:rPr lang="es-AR" sz="2800" dirty="0"/>
                        <a:t>171.Recomendación sobre los </a:t>
                      </a:r>
                      <a:r>
                        <a:rPr lang="es-AR" sz="2800" b="1" dirty="0"/>
                        <a:t>servicios de salud en el trabajo</a:t>
                      </a:r>
                    </a:p>
                  </a:txBody>
                  <a:tcPr/>
                </a:tc>
                <a:extLst>
                  <a:ext uri="{0D108BD9-81ED-4DB2-BD59-A6C34878D82A}">
                    <a16:rowId xmlns:a16="http://schemas.microsoft.com/office/drawing/2014/main" xmlns="" val="4015996128"/>
                  </a:ext>
                </a:extLst>
              </a:tr>
            </a:tbl>
          </a:graphicData>
        </a:graphic>
      </p:graphicFrame>
    </p:spTree>
    <p:extLst>
      <p:ext uri="{BB962C8B-B14F-4D97-AF65-F5344CB8AC3E}">
        <p14:creationId xmlns:p14="http://schemas.microsoft.com/office/powerpoint/2010/main" val="2810414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AR" sz="2800" b="1" dirty="0"/>
              <a:t>Dos OBJETIVOS FUNDAMENTALES en el Espíritu de las Recomendaciones de la OIT</a:t>
            </a:r>
          </a:p>
        </p:txBody>
      </p:sp>
      <p:sp>
        <p:nvSpPr>
          <p:cNvPr id="5" name="Marcador de contenido 4"/>
          <p:cNvSpPr>
            <a:spLocks noGrp="1"/>
          </p:cNvSpPr>
          <p:nvPr>
            <p:ph sz="half" idx="1"/>
          </p:nvPr>
        </p:nvSpPr>
        <p:spPr/>
        <p:txBody>
          <a:bodyPr>
            <a:normAutofit/>
          </a:bodyPr>
          <a:lstStyle/>
          <a:p>
            <a:r>
              <a:rPr lang="es-AR" sz="4000" dirty="0"/>
              <a:t>1.Proteger la Salud del trabajador</a:t>
            </a:r>
          </a:p>
          <a:p>
            <a:pPr marL="0" indent="0">
              <a:buNone/>
            </a:pPr>
            <a:r>
              <a:rPr lang="es-AR" sz="4000" dirty="0"/>
              <a:t>(Objetivo Salud)</a:t>
            </a:r>
          </a:p>
        </p:txBody>
      </p:sp>
      <p:sp>
        <p:nvSpPr>
          <p:cNvPr id="6" name="Marcador de contenido 5"/>
          <p:cNvSpPr>
            <a:spLocks noGrp="1"/>
          </p:cNvSpPr>
          <p:nvPr>
            <p:ph sz="half" idx="2"/>
          </p:nvPr>
        </p:nvSpPr>
        <p:spPr/>
        <p:txBody>
          <a:bodyPr>
            <a:normAutofit/>
          </a:bodyPr>
          <a:lstStyle/>
          <a:p>
            <a:r>
              <a:rPr lang="es-AR" sz="4000" dirty="0"/>
              <a:t>2.Preservar la inserción laboral del trabajador (Objetivo social)</a:t>
            </a:r>
          </a:p>
        </p:txBody>
      </p:sp>
    </p:spTree>
    <p:extLst>
      <p:ext uri="{BB962C8B-B14F-4D97-AF65-F5344CB8AC3E}">
        <p14:creationId xmlns:p14="http://schemas.microsoft.com/office/powerpoint/2010/main" val="4209859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54955" y="985839"/>
            <a:ext cx="10089308" cy="771524"/>
          </a:xfrm>
        </p:spPr>
        <p:txBody>
          <a:bodyPr/>
          <a:lstStyle/>
          <a:p>
            <a:r>
              <a:rPr lang="es-AR" dirty="0"/>
              <a:t>             Convenios OIT</a:t>
            </a:r>
          </a:p>
        </p:txBody>
      </p:sp>
      <p:sp>
        <p:nvSpPr>
          <p:cNvPr id="7" name="Subtítulo 6"/>
          <p:cNvSpPr>
            <a:spLocks noGrp="1"/>
          </p:cNvSpPr>
          <p:nvPr>
            <p:ph type="subTitle" idx="1"/>
          </p:nvPr>
        </p:nvSpPr>
        <p:spPr>
          <a:xfrm>
            <a:off x="1154955" y="2228850"/>
            <a:ext cx="10089308" cy="3043237"/>
          </a:xfrm>
        </p:spPr>
        <p:txBody>
          <a:bodyPr>
            <a:normAutofit/>
          </a:bodyPr>
          <a:lstStyle/>
          <a:p>
            <a:pPr marL="342900" indent="-342900">
              <a:buFont typeface="Wingdings" panose="05000000000000000000" pitchFamily="2" charset="2"/>
              <a:buChar char="Ø"/>
            </a:pPr>
            <a:r>
              <a:rPr lang="es-AR" sz="2800" cap="none" dirty="0">
                <a:solidFill>
                  <a:srgbClr val="FFFF00"/>
                </a:solidFill>
              </a:rPr>
              <a:t>103.Convenio sobre la protección de la maternidad</a:t>
            </a:r>
          </a:p>
          <a:p>
            <a:pPr marL="342900" indent="-342900">
              <a:buFont typeface="Wingdings" panose="05000000000000000000" pitchFamily="2" charset="2"/>
              <a:buChar char="Ø"/>
            </a:pPr>
            <a:r>
              <a:rPr lang="es-AR" sz="2800" cap="none" dirty="0">
                <a:solidFill>
                  <a:srgbClr val="FFFF00"/>
                </a:solidFill>
              </a:rPr>
              <a:t>121.Convenio sobre las prestaciones en caso de accidentes de trabajo y enfermedades profesionales.</a:t>
            </a:r>
          </a:p>
          <a:p>
            <a:pPr marL="285750" indent="-285750">
              <a:buFont typeface="Wingdings" panose="05000000000000000000" pitchFamily="2" charset="2"/>
              <a:buChar char="Ø"/>
            </a:pPr>
            <a:r>
              <a:rPr lang="es-AR" sz="2800" cap="none" dirty="0">
                <a:solidFill>
                  <a:srgbClr val="FFFF00"/>
                </a:solidFill>
              </a:rPr>
              <a:t>155.Convenios sobre seguridad y salud de los trabajadores</a:t>
            </a:r>
          </a:p>
          <a:p>
            <a:pPr marL="285750" indent="-285750">
              <a:buFont typeface="Wingdings" panose="05000000000000000000" pitchFamily="2" charset="2"/>
              <a:buChar char="Ø"/>
            </a:pPr>
            <a:r>
              <a:rPr lang="es-AR" sz="2800" cap="none" dirty="0">
                <a:solidFill>
                  <a:srgbClr val="FFFF00"/>
                </a:solidFill>
              </a:rPr>
              <a:t>161,Convenio sobre los servicios de salud en el trabajo</a:t>
            </a:r>
          </a:p>
        </p:txBody>
      </p:sp>
    </p:spTree>
    <p:extLst>
      <p:ext uri="{BB962C8B-B14F-4D97-AF65-F5344CB8AC3E}">
        <p14:creationId xmlns:p14="http://schemas.microsoft.com/office/powerpoint/2010/main" val="623826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74E7F305-15E7-46DB-AA81-9B491ECBE60F}"/>
              </a:ext>
            </a:extLst>
          </p:cNvPr>
          <p:cNvSpPr>
            <a:spLocks noGrp="1"/>
          </p:cNvSpPr>
          <p:nvPr>
            <p:ph type="ctrTitle"/>
          </p:nvPr>
        </p:nvSpPr>
        <p:spPr>
          <a:xfrm>
            <a:off x="1683171" y="1143000"/>
            <a:ext cx="8825658" cy="3389217"/>
          </a:xfrm>
        </p:spPr>
        <p:txBody>
          <a:bodyPr anchor="ctr">
            <a:normAutofit/>
          </a:bodyPr>
          <a:lstStyle/>
          <a:p>
            <a:pPr algn="ctr"/>
            <a:r>
              <a:rPr lang="es-AR" sz="6600" dirty="0">
                <a:solidFill>
                  <a:srgbClr val="FFFF00"/>
                </a:solidFill>
              </a:rPr>
              <a:t>Servicios de Medicina del Trabajo (SMT)</a:t>
            </a:r>
          </a:p>
        </p:txBody>
      </p:sp>
      <p:sp>
        <p:nvSpPr>
          <p:cNvPr id="5" name="Subtítulo 4">
            <a:extLst>
              <a:ext uri="{FF2B5EF4-FFF2-40B4-BE49-F238E27FC236}">
                <a16:creationId xmlns:a16="http://schemas.microsoft.com/office/drawing/2014/main" xmlns="" id="{4EDC0679-6373-460F-ADF9-AE1D86B5A865}"/>
              </a:ext>
            </a:extLst>
          </p:cNvPr>
          <p:cNvSpPr>
            <a:spLocks noGrp="1"/>
          </p:cNvSpPr>
          <p:nvPr>
            <p:ph type="subTitle" idx="1"/>
          </p:nvPr>
        </p:nvSpPr>
        <p:spPr>
          <a:xfrm>
            <a:off x="1683171" y="5240851"/>
            <a:ext cx="8825658" cy="828932"/>
          </a:xfrm>
        </p:spPr>
        <p:txBody>
          <a:bodyPr>
            <a:normAutofit/>
          </a:bodyPr>
          <a:lstStyle/>
          <a:p>
            <a:pPr algn="ctr"/>
            <a:r>
              <a:rPr lang="es-AR" sz="2400" dirty="0">
                <a:solidFill>
                  <a:srgbClr val="FFFF00"/>
                </a:solidFill>
              </a:rPr>
              <a:t>SEGÚN LA OMS</a:t>
            </a:r>
          </a:p>
        </p:txBody>
      </p:sp>
    </p:spTree>
    <p:extLst>
      <p:ext uri="{BB962C8B-B14F-4D97-AF65-F5344CB8AC3E}">
        <p14:creationId xmlns:p14="http://schemas.microsoft.com/office/powerpoint/2010/main" val="2728049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R 112 OIT.SMT</a:t>
            </a:r>
          </a:p>
        </p:txBody>
      </p:sp>
      <p:sp>
        <p:nvSpPr>
          <p:cNvPr id="3" name="Marcador de contenido 2"/>
          <p:cNvSpPr>
            <a:spLocks noGrp="1"/>
          </p:cNvSpPr>
          <p:nvPr>
            <p:ph idx="1"/>
          </p:nvPr>
        </p:nvSpPr>
        <p:spPr>
          <a:xfrm>
            <a:off x="1154954" y="2300288"/>
            <a:ext cx="10403634" cy="3986212"/>
          </a:xfrm>
        </p:spPr>
        <p:txBody>
          <a:bodyPr>
            <a:normAutofit/>
          </a:bodyPr>
          <a:lstStyle/>
          <a:p>
            <a:pPr marL="457200" indent="-457200">
              <a:buFont typeface="+mj-lt"/>
              <a:buAutoNum type="arabicPeriod"/>
            </a:pPr>
            <a:r>
              <a:rPr lang="es-AR" sz="2000" dirty="0"/>
              <a:t> </a:t>
            </a:r>
            <a:r>
              <a:rPr lang="es-AR" sz="2000" b="1" dirty="0"/>
              <a:t>Definición: SMT designa un servicio organizado en los lugares de trabajo o en sus inmediaciones desinado a:</a:t>
            </a:r>
          </a:p>
          <a:p>
            <a:pPr marL="914400" lvl="1" indent="-457200">
              <a:buFont typeface="+mj-lt"/>
              <a:buAutoNum type="alphaLcParenR"/>
            </a:pPr>
            <a:r>
              <a:rPr lang="es-AR" sz="2000" b="1" dirty="0"/>
              <a:t>Asegurar protección de los trabajadores contra todo </a:t>
            </a:r>
            <a:r>
              <a:rPr lang="es-AR" sz="2000" b="1" u="sng" dirty="0"/>
              <a:t>riesgo</a:t>
            </a:r>
            <a:r>
              <a:rPr lang="es-AR" sz="2000" b="1" dirty="0"/>
              <a:t> que perjudique a su salud y que pueda resultar de su trabajo o de las condiciones en que se efectúa</a:t>
            </a:r>
          </a:p>
          <a:p>
            <a:pPr marL="800100" lvl="1" indent="-342900">
              <a:buFont typeface="+mj-lt"/>
              <a:buAutoNum type="alphaLcParenR"/>
            </a:pPr>
            <a:r>
              <a:rPr lang="es-AR" sz="2000" b="1" dirty="0"/>
              <a:t>Contribuir a  la </a:t>
            </a:r>
            <a:r>
              <a:rPr lang="es-AR" sz="2000" b="1" u="sng" dirty="0"/>
              <a:t>adaptación</a:t>
            </a:r>
            <a:r>
              <a:rPr lang="es-AR" sz="2000" b="1" dirty="0"/>
              <a:t> física y mental de los trabajadores en particular por la adecuación del trabajo a los trabajadores y por su colocación en puestos de trabajo correspondientes a sus aptitudes. </a:t>
            </a:r>
          </a:p>
          <a:p>
            <a:pPr marL="800100" lvl="1" indent="-342900">
              <a:buFont typeface="+mj-lt"/>
              <a:buAutoNum type="alphaLcParenR"/>
            </a:pPr>
            <a:r>
              <a:rPr lang="es-AR" sz="2000" b="1" dirty="0"/>
              <a:t>Contribuir al  establecimiento y mantenimiento del </a:t>
            </a:r>
            <a:r>
              <a:rPr lang="es-AR" sz="2000" b="1" u="sng" dirty="0"/>
              <a:t>nivel</a:t>
            </a:r>
            <a:r>
              <a:rPr lang="es-AR" sz="2000" b="1" dirty="0"/>
              <a:t> mas elevado posible de bienestar físico y mental de los trabajadores.</a:t>
            </a:r>
          </a:p>
          <a:p>
            <a:pPr lvl="1"/>
            <a:endParaRPr lang="es-AR" sz="2000" dirty="0"/>
          </a:p>
        </p:txBody>
      </p:sp>
    </p:spTree>
    <p:extLst>
      <p:ext uri="{BB962C8B-B14F-4D97-AF65-F5344CB8AC3E}">
        <p14:creationId xmlns:p14="http://schemas.microsoft.com/office/powerpoint/2010/main" val="90005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R 112 OIT.SMT</a:t>
            </a:r>
          </a:p>
        </p:txBody>
      </p:sp>
      <p:sp>
        <p:nvSpPr>
          <p:cNvPr id="3" name="Marcador de contenido 2"/>
          <p:cNvSpPr>
            <a:spLocks noGrp="1"/>
          </p:cNvSpPr>
          <p:nvPr>
            <p:ph idx="1"/>
          </p:nvPr>
        </p:nvSpPr>
        <p:spPr/>
        <p:txBody>
          <a:bodyPr/>
          <a:lstStyle/>
          <a:p>
            <a:pPr marL="0" indent="0">
              <a:buNone/>
            </a:pPr>
            <a:endParaRPr lang="es-AR" dirty="0"/>
          </a:p>
          <a:p>
            <a:pPr marL="0" indent="0">
              <a:buNone/>
            </a:pPr>
            <a:endParaRPr lang="es-AR" dirty="0"/>
          </a:p>
          <a:p>
            <a:pPr marL="0" indent="0">
              <a:buNone/>
            </a:pPr>
            <a:endParaRPr lang="es-AR" dirty="0"/>
          </a:p>
        </p:txBody>
      </p:sp>
      <p:graphicFrame>
        <p:nvGraphicFramePr>
          <p:cNvPr id="4" name="Diagrama 3"/>
          <p:cNvGraphicFramePr/>
          <p:nvPr>
            <p:extLst>
              <p:ext uri="{D42A27DB-BD31-4B8C-83A1-F6EECF244321}">
                <p14:modId xmlns:p14="http://schemas.microsoft.com/office/powerpoint/2010/main" val="2516287830"/>
              </p:ext>
            </p:extLst>
          </p:nvPr>
        </p:nvGraphicFramePr>
        <p:xfrm>
          <a:off x="2032000" y="2386013"/>
          <a:ext cx="8128000" cy="38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051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Art 8.Los SMT otorgan asesoramiento a la dirección y a los trabajadores en:</a:t>
            </a:r>
          </a:p>
        </p:txBody>
      </p:sp>
      <p:sp>
        <p:nvSpPr>
          <p:cNvPr id="3" name="Marcador de contenido 2"/>
          <p:cNvSpPr>
            <a:spLocks noGrp="1"/>
          </p:cNvSpPr>
          <p:nvPr>
            <p:ph idx="1"/>
          </p:nvPr>
        </p:nvSpPr>
        <p:spPr>
          <a:xfrm>
            <a:off x="1154954" y="2271713"/>
            <a:ext cx="8825659" cy="4214812"/>
          </a:xfrm>
        </p:spPr>
        <p:txBody>
          <a:bodyPr>
            <a:normAutofit fontScale="92500" lnSpcReduction="10000"/>
          </a:bodyPr>
          <a:lstStyle/>
          <a:p>
            <a:r>
              <a:rPr lang="es-AR" b="1" dirty="0"/>
              <a:t>Vigilancia</a:t>
            </a:r>
            <a:r>
              <a:rPr lang="es-AR" dirty="0"/>
              <a:t> en salud.</a:t>
            </a:r>
          </a:p>
          <a:p>
            <a:r>
              <a:rPr lang="es-AR" dirty="0"/>
              <a:t>Estudios de los </a:t>
            </a:r>
            <a:r>
              <a:rPr lang="es-AR" b="1" dirty="0"/>
              <a:t>puestos de trabajo</a:t>
            </a:r>
            <a:r>
              <a:rPr lang="es-AR" dirty="0"/>
              <a:t>.</a:t>
            </a:r>
          </a:p>
          <a:p>
            <a:r>
              <a:rPr lang="es-AR" dirty="0"/>
              <a:t>Prevención de </a:t>
            </a:r>
            <a:r>
              <a:rPr lang="es-AR" b="1" dirty="0"/>
              <a:t>accidentes</a:t>
            </a:r>
          </a:p>
          <a:p>
            <a:r>
              <a:rPr lang="es-AR" dirty="0"/>
              <a:t>Vigilancia en la </a:t>
            </a:r>
            <a:r>
              <a:rPr lang="es-AR" b="1" dirty="0"/>
              <a:t>adecuación</a:t>
            </a:r>
            <a:r>
              <a:rPr lang="es-AR" dirty="0"/>
              <a:t> del trabajo a los trabajadores y no a la inversa, especialmente en los trabajadores con discapacidad.</a:t>
            </a:r>
          </a:p>
          <a:p>
            <a:r>
              <a:rPr lang="es-AR" b="1" dirty="0"/>
              <a:t>Exámenes</a:t>
            </a:r>
            <a:r>
              <a:rPr lang="es-AR" dirty="0"/>
              <a:t> de ingreso, periódicos y especiales</a:t>
            </a:r>
          </a:p>
          <a:p>
            <a:r>
              <a:rPr lang="es-AR" dirty="0"/>
              <a:t>Destino y </a:t>
            </a:r>
            <a:r>
              <a:rPr lang="es-AR" b="1" dirty="0"/>
              <a:t>recalificación</a:t>
            </a:r>
            <a:r>
              <a:rPr lang="es-AR" dirty="0"/>
              <a:t> de trabajadores.</a:t>
            </a:r>
          </a:p>
          <a:p>
            <a:r>
              <a:rPr lang="es-AR" b="1" dirty="0"/>
              <a:t>Consejos</a:t>
            </a:r>
            <a:r>
              <a:rPr lang="es-AR" dirty="0"/>
              <a:t> individuales sobre procesos mórbidos.</a:t>
            </a:r>
          </a:p>
          <a:p>
            <a:r>
              <a:rPr lang="es-AR" b="1" dirty="0"/>
              <a:t>Primeros auxilios</a:t>
            </a:r>
            <a:r>
              <a:rPr lang="es-AR" dirty="0"/>
              <a:t>.</a:t>
            </a:r>
          </a:p>
          <a:p>
            <a:r>
              <a:rPr lang="es-AR" b="1" dirty="0"/>
              <a:t>Instrucción.</a:t>
            </a:r>
          </a:p>
          <a:p>
            <a:r>
              <a:rPr lang="es-AR" b="1" dirty="0"/>
              <a:t>Estadística</a:t>
            </a:r>
          </a:p>
          <a:p>
            <a:r>
              <a:rPr lang="es-AR" b="1" dirty="0"/>
              <a:t>Investigación</a:t>
            </a:r>
          </a:p>
        </p:txBody>
      </p:sp>
    </p:spTree>
    <p:extLst>
      <p:ext uri="{BB962C8B-B14F-4D97-AF65-F5344CB8AC3E}">
        <p14:creationId xmlns:p14="http://schemas.microsoft.com/office/powerpoint/2010/main" val="3123650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R112.SMT (funciones bis)</a:t>
            </a:r>
          </a:p>
        </p:txBody>
      </p:sp>
      <p:sp>
        <p:nvSpPr>
          <p:cNvPr id="3" name="Marcador de contenido 2"/>
          <p:cNvSpPr>
            <a:spLocks noGrp="1"/>
          </p:cNvSpPr>
          <p:nvPr>
            <p:ph idx="1"/>
          </p:nvPr>
        </p:nvSpPr>
        <p:spPr>
          <a:xfrm>
            <a:off x="1154954" y="2271713"/>
            <a:ext cx="8825659" cy="4214812"/>
          </a:xfrm>
        </p:spPr>
        <p:txBody>
          <a:bodyPr>
            <a:normAutofit/>
          </a:bodyPr>
          <a:lstStyle/>
          <a:p>
            <a:r>
              <a:rPr lang="es-AR" sz="2000" dirty="0">
                <a:ea typeface="Verdana" panose="020B0604030504040204" pitchFamily="34" charset="0"/>
                <a:cs typeface="Verdana" panose="020B0604030504040204" pitchFamily="34" charset="0"/>
              </a:rPr>
              <a:t>Art10.Los servicios de medicina del trabajo debería mantener </a:t>
            </a:r>
            <a:r>
              <a:rPr lang="es-AR" sz="2000" b="1" dirty="0">
                <a:ea typeface="Verdana" panose="020B0604030504040204" pitchFamily="34" charset="0"/>
                <a:cs typeface="Verdana" panose="020B0604030504040204" pitchFamily="34" charset="0"/>
              </a:rPr>
              <a:t>estrechas relaciones </a:t>
            </a:r>
            <a:r>
              <a:rPr lang="es-AR" sz="2000" dirty="0">
                <a:ea typeface="Verdana" panose="020B0604030504040204" pitchFamily="34" charset="0"/>
                <a:cs typeface="Verdana" panose="020B0604030504040204" pitchFamily="34" charset="0"/>
              </a:rPr>
              <a:t>con los demás servicios y organismos de la empresa interesados en las cuestiones de salud, de seguridad y de bienestar de los trabajadores, en particular con el servicio social, el servicio de seguridad, el servicio de personal, </a:t>
            </a:r>
            <a:r>
              <a:rPr lang="es-AR" sz="2000" b="1" dirty="0">
                <a:ea typeface="Verdana" panose="020B0604030504040204" pitchFamily="34" charset="0"/>
                <a:cs typeface="Verdana" panose="020B0604030504040204" pitchFamily="34" charset="0"/>
              </a:rPr>
              <a:t>los órganos sindicales de las empresas, los cómitres de higiene y seguridad </a:t>
            </a:r>
            <a:r>
              <a:rPr lang="es-AR" sz="2000" dirty="0">
                <a:ea typeface="Verdana" panose="020B0604030504040204" pitchFamily="34" charset="0"/>
                <a:cs typeface="Verdana" panose="020B0604030504040204" pitchFamily="34" charset="0"/>
              </a:rPr>
              <a:t>o cualquier otro comité o cualquier persona que se ocupe en la empresa de cuestiones sanitarias o sociales.</a:t>
            </a:r>
          </a:p>
          <a:p>
            <a:r>
              <a:rPr lang="es-AR" sz="2000" dirty="0">
                <a:ea typeface="Verdana" panose="020B0604030504040204" pitchFamily="34" charset="0"/>
                <a:cs typeface="Verdana" panose="020B0604030504040204" pitchFamily="34" charset="0"/>
              </a:rPr>
              <a:t>Art11.Los servicios de medicina del trabajo deberían, además mantener estrechas relaciones con los </a:t>
            </a:r>
            <a:r>
              <a:rPr lang="es-AR" sz="2000" b="1" dirty="0">
                <a:ea typeface="Verdana" panose="020B0604030504040204" pitchFamily="34" charset="0"/>
                <a:cs typeface="Verdana" panose="020B0604030504040204" pitchFamily="34" charset="0"/>
              </a:rPr>
              <a:t>servicios y organismos exteriores</a:t>
            </a:r>
            <a:r>
              <a:rPr lang="es-AR" sz="2000" dirty="0">
                <a:ea typeface="Verdana" panose="020B0604030504040204" pitchFamily="34" charset="0"/>
                <a:cs typeface="Verdana" panose="020B0604030504040204" pitchFamily="34" charset="0"/>
              </a:rPr>
              <a:t> que se dedican a cuestiones de higiene ,de seguridad, de reeducación ,de readaptación, de reclasificación profesional y de bienestar de los trabajadores</a:t>
            </a:r>
          </a:p>
        </p:txBody>
      </p:sp>
    </p:spTree>
    <p:extLst>
      <p:ext uri="{BB962C8B-B14F-4D97-AF65-F5344CB8AC3E}">
        <p14:creationId xmlns:p14="http://schemas.microsoft.com/office/powerpoint/2010/main" val="1747414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9304" y="1016530"/>
            <a:ext cx="8761413" cy="706964"/>
          </a:xfrm>
        </p:spPr>
        <p:txBody>
          <a:bodyPr/>
          <a:lstStyle/>
          <a:p>
            <a:r>
              <a:rPr lang="es-AR" dirty="0"/>
              <a:t>R112.Parte V.Personal e instalaciones</a:t>
            </a:r>
          </a:p>
        </p:txBody>
      </p:sp>
      <p:sp>
        <p:nvSpPr>
          <p:cNvPr id="3" name="Marcador de contenido 2"/>
          <p:cNvSpPr>
            <a:spLocks noGrp="1"/>
          </p:cNvSpPr>
          <p:nvPr>
            <p:ph idx="1"/>
          </p:nvPr>
        </p:nvSpPr>
        <p:spPr>
          <a:xfrm>
            <a:off x="1154954" y="2314574"/>
            <a:ext cx="9546384" cy="3705225"/>
          </a:xfrm>
        </p:spPr>
        <p:txBody>
          <a:bodyPr>
            <a:noAutofit/>
          </a:bodyPr>
          <a:lstStyle/>
          <a:p>
            <a:r>
              <a:rPr lang="es-AR" sz="2000" dirty="0"/>
              <a:t>20.Para poder ejercer eficazmente sus funciones, los servicios de medicina del trabajo deberían:</a:t>
            </a:r>
          </a:p>
          <a:p>
            <a:pPr marL="800100" lvl="1" indent="-342900">
              <a:buFont typeface="+mj-lt"/>
              <a:buAutoNum type="alphaLcPeriod"/>
            </a:pPr>
            <a:r>
              <a:rPr lang="es-AR" sz="2000" dirty="0"/>
              <a:t>Tener </a:t>
            </a:r>
            <a:r>
              <a:rPr lang="es-AR" sz="2000" b="1" dirty="0"/>
              <a:t>libre acceso </a:t>
            </a:r>
            <a:r>
              <a:rPr lang="es-AR" sz="2000" dirty="0"/>
              <a:t>a todos los lugares de trabajo y a las instalaciones auxiliares de la empresa.</a:t>
            </a:r>
          </a:p>
          <a:p>
            <a:pPr marL="800100" lvl="1" indent="-342900">
              <a:buFont typeface="+mj-lt"/>
              <a:buAutoNum type="alphaLcPeriod"/>
            </a:pPr>
            <a:r>
              <a:rPr lang="es-AR" sz="2000" b="1" dirty="0"/>
              <a:t>Visitar</a:t>
            </a:r>
            <a:r>
              <a:rPr lang="es-AR" sz="2000" dirty="0"/>
              <a:t> los lugares de trabajo a intervalos adecuados, en colaboración, si fuere necesario, con otros servicios de la empresa.</a:t>
            </a:r>
          </a:p>
          <a:p>
            <a:pPr marL="800100" lvl="1" indent="-342900">
              <a:buFont typeface="+mj-lt"/>
              <a:buAutoNum type="alphaLcPeriod"/>
            </a:pPr>
            <a:r>
              <a:rPr lang="es-AR" sz="2000" dirty="0"/>
              <a:t>Poder </a:t>
            </a:r>
            <a:r>
              <a:rPr lang="es-AR" sz="2000" b="1" dirty="0"/>
              <a:t>informarse</a:t>
            </a:r>
            <a:r>
              <a:rPr lang="es-AR" sz="2000" dirty="0"/>
              <a:t> acerca de los procedimientos empleados, las normas de trabajo y las sustancias utilizadas o cuya utilización se haya previsto</a:t>
            </a:r>
          </a:p>
          <a:p>
            <a:pPr marL="800100" lvl="1" indent="-342900">
              <a:buFont typeface="+mj-lt"/>
              <a:buAutoNum type="alphaLcPeriod"/>
            </a:pPr>
            <a:r>
              <a:rPr lang="es-AR" sz="2000" dirty="0"/>
              <a:t>Tener la posibilidad de efectuar ,o de solicitar que se efectúen </a:t>
            </a:r>
            <a:r>
              <a:rPr lang="es-AR" sz="2000" b="1" dirty="0"/>
              <a:t>reconocimientos</a:t>
            </a:r>
            <a:r>
              <a:rPr lang="es-AR" sz="2000" dirty="0"/>
              <a:t> por organismos técnicos reconocidos.</a:t>
            </a:r>
          </a:p>
        </p:txBody>
      </p:sp>
    </p:spTree>
    <p:extLst>
      <p:ext uri="{BB962C8B-B14F-4D97-AF65-F5344CB8AC3E}">
        <p14:creationId xmlns:p14="http://schemas.microsoft.com/office/powerpoint/2010/main" val="2074898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D22D1B95-2B54-43E9-85D9-B489F6C5D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a:extLst>
              <a:ext uri="{FF2B5EF4-FFF2-40B4-BE49-F238E27FC236}">
                <a16:creationId xmlns:a16="http://schemas.microsoft.com/office/drawing/2014/main" xmlns="" id="{7D0F3F6D-A49D-4406-8D61-1C4F8D792F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 name="Freeform 5">
            <a:extLst>
              <a:ext uri="{FF2B5EF4-FFF2-40B4-BE49-F238E27FC236}">
                <a16:creationId xmlns:a16="http://schemas.microsoft.com/office/drawing/2014/main" xmlns="" id="{D953A318-DA8D-4405-9536-D889E45C5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6" name="Rectangle 15">
            <a:extLst>
              <a:ext uri="{FF2B5EF4-FFF2-40B4-BE49-F238E27FC236}">
                <a16:creationId xmlns:a16="http://schemas.microsoft.com/office/drawing/2014/main" xmlns="" id="{9E382A3D-2F90-475C-8DF2-F666FEA34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ítulo 3">
            <a:extLst>
              <a:ext uri="{FF2B5EF4-FFF2-40B4-BE49-F238E27FC236}">
                <a16:creationId xmlns:a16="http://schemas.microsoft.com/office/drawing/2014/main" xmlns="" id="{CF7A9BF0-B8BA-4110-AEDF-8B7351B55092}"/>
              </a:ext>
            </a:extLst>
          </p:cNvPr>
          <p:cNvSpPr>
            <a:spLocks noGrp="1"/>
          </p:cNvSpPr>
          <p:nvPr>
            <p:ph type="ctrTitle"/>
          </p:nvPr>
        </p:nvSpPr>
        <p:spPr>
          <a:xfrm>
            <a:off x="1683171" y="1143000"/>
            <a:ext cx="8825658" cy="3389217"/>
          </a:xfrm>
        </p:spPr>
        <p:txBody>
          <a:bodyPr anchor="ctr">
            <a:normAutofit/>
          </a:bodyPr>
          <a:lstStyle/>
          <a:p>
            <a:pPr algn="ctr"/>
            <a:r>
              <a:rPr lang="es-AR" sz="6600" dirty="0">
                <a:solidFill>
                  <a:srgbClr val="FFFF00"/>
                </a:solidFill>
              </a:rPr>
              <a:t>¿Qué es Prevención en Salud?</a:t>
            </a:r>
          </a:p>
        </p:txBody>
      </p:sp>
      <p:sp>
        <p:nvSpPr>
          <p:cNvPr id="5" name="Subtítulo 4">
            <a:extLst>
              <a:ext uri="{FF2B5EF4-FFF2-40B4-BE49-F238E27FC236}">
                <a16:creationId xmlns:a16="http://schemas.microsoft.com/office/drawing/2014/main" xmlns="" id="{76DADEDD-B466-4461-9A87-60B3951042DC}"/>
              </a:ext>
            </a:extLst>
          </p:cNvPr>
          <p:cNvSpPr>
            <a:spLocks noGrp="1"/>
          </p:cNvSpPr>
          <p:nvPr>
            <p:ph type="subTitle" idx="1"/>
          </p:nvPr>
        </p:nvSpPr>
        <p:spPr>
          <a:xfrm>
            <a:off x="1683171" y="5240851"/>
            <a:ext cx="8825658" cy="828932"/>
          </a:xfrm>
        </p:spPr>
        <p:txBody>
          <a:bodyPr>
            <a:normAutofit/>
          </a:bodyPr>
          <a:lstStyle/>
          <a:p>
            <a:pPr algn="ctr"/>
            <a:r>
              <a:rPr lang="es-AR" sz="2400" dirty="0">
                <a:solidFill>
                  <a:schemeClr val="tx2"/>
                </a:solidFill>
              </a:rPr>
              <a:t>MEDICINA PREVENTIVA</a:t>
            </a:r>
          </a:p>
        </p:txBody>
      </p:sp>
    </p:spTree>
    <p:extLst>
      <p:ext uri="{BB962C8B-B14F-4D97-AF65-F5344CB8AC3E}">
        <p14:creationId xmlns:p14="http://schemas.microsoft.com/office/powerpoint/2010/main" val="362214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44137" y="195943"/>
            <a:ext cx="11416936" cy="6400800"/>
          </a:xfrm>
          <a:prstGeom prst="rect">
            <a:avLst/>
          </a:prstGeom>
        </p:spPr>
      </p:pic>
    </p:spTree>
    <p:extLst>
      <p:ext uri="{BB962C8B-B14F-4D97-AF65-F5344CB8AC3E}">
        <p14:creationId xmlns:p14="http://schemas.microsoft.com/office/powerpoint/2010/main" val="2022917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AR" dirty="0"/>
              <a:t>¿Qué es medicina preventiva?</a:t>
            </a:r>
          </a:p>
        </p:txBody>
      </p:sp>
      <p:sp>
        <p:nvSpPr>
          <p:cNvPr id="6" name="Marcador de contenido 5"/>
          <p:cNvSpPr>
            <a:spLocks noGrp="1"/>
          </p:cNvSpPr>
          <p:nvPr>
            <p:ph idx="1"/>
          </p:nvPr>
        </p:nvSpPr>
        <p:spPr/>
        <p:txBody>
          <a:bodyPr>
            <a:noAutofit/>
          </a:bodyPr>
          <a:lstStyle/>
          <a:p>
            <a:r>
              <a:rPr lang="es-AR" sz="2000" dirty="0"/>
              <a:t>Es la especialidad medica encargada de la </a:t>
            </a:r>
            <a:r>
              <a:rPr lang="es-AR" sz="2000" b="1" dirty="0"/>
              <a:t>prevención</a:t>
            </a:r>
            <a:r>
              <a:rPr lang="es-AR" sz="2000" dirty="0"/>
              <a:t> de enfermedades basada en un conjunto de actuaciones y consejos médicos.</a:t>
            </a:r>
          </a:p>
          <a:p>
            <a:r>
              <a:rPr lang="es-AR" sz="2000" dirty="0"/>
              <a:t> Salvo excepciones es muy difícil separar la medicina preventiva de la medicina curativa., porque </a:t>
            </a:r>
            <a:r>
              <a:rPr lang="es-AR" sz="2000" b="1" dirty="0"/>
              <a:t>cualquier acto medico previene una situación clínica de peor pronostico.</a:t>
            </a:r>
          </a:p>
          <a:p>
            <a:r>
              <a:rPr lang="es-AR" sz="2000" dirty="0"/>
              <a:t> El campo de actuación de la medicina preventiva es mucho mas restringido que el de la Salud Publica, en la que interviene esfuerzos organizativos de la comunidad o los gobiernos</a:t>
            </a:r>
          </a:p>
        </p:txBody>
      </p:sp>
    </p:spTree>
    <p:extLst>
      <p:ext uri="{BB962C8B-B14F-4D97-AF65-F5344CB8AC3E}">
        <p14:creationId xmlns:p14="http://schemas.microsoft.com/office/powerpoint/2010/main" val="1048492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ítulo 39"/>
          <p:cNvSpPr>
            <a:spLocks noGrp="1"/>
          </p:cNvSpPr>
          <p:nvPr>
            <p:ph type="title"/>
          </p:nvPr>
        </p:nvSpPr>
        <p:spPr/>
        <p:txBody>
          <a:bodyPr/>
          <a:lstStyle/>
          <a:p>
            <a:r>
              <a:rPr lang="es-AR" dirty="0"/>
              <a:t>                   Tipos de prevención</a:t>
            </a:r>
          </a:p>
        </p:txBody>
      </p:sp>
      <p:graphicFrame>
        <p:nvGraphicFramePr>
          <p:cNvPr id="45" name="Marcador de contenido 44"/>
          <p:cNvGraphicFramePr>
            <a:graphicFrameLocks noGrp="1"/>
          </p:cNvGraphicFramePr>
          <p:nvPr>
            <p:ph idx="1"/>
            <p:extLst>
              <p:ext uri="{D42A27DB-BD31-4B8C-83A1-F6EECF244321}">
                <p14:modId xmlns:p14="http://schemas.microsoft.com/office/powerpoint/2010/main" val="367316497"/>
              </p:ext>
            </p:extLst>
          </p:nvPr>
        </p:nvGraphicFramePr>
        <p:xfrm>
          <a:off x="528638" y="2343147"/>
          <a:ext cx="11129962" cy="4149202"/>
        </p:xfrm>
        <a:graphic>
          <a:graphicData uri="http://schemas.openxmlformats.org/drawingml/2006/table">
            <a:tbl>
              <a:tblPr firstRow="1" bandRow="1">
                <a:tableStyleId>{5C22544A-7EE6-4342-B048-85BDC9FD1C3A}</a:tableStyleId>
              </a:tblPr>
              <a:tblGrid>
                <a:gridCol w="11129962">
                  <a:extLst>
                    <a:ext uri="{9D8B030D-6E8A-4147-A177-3AD203B41FA5}">
                      <a16:colId xmlns:a16="http://schemas.microsoft.com/office/drawing/2014/main" xmlns="" val="2964197928"/>
                    </a:ext>
                  </a:extLst>
                </a:gridCol>
              </a:tblGrid>
              <a:tr h="397630">
                <a:tc>
                  <a:txBody>
                    <a:bodyPr/>
                    <a:lstStyle/>
                    <a:p>
                      <a:endParaRPr lang="es-AR" dirty="0"/>
                    </a:p>
                  </a:txBody>
                  <a:tcPr/>
                </a:tc>
                <a:extLst>
                  <a:ext uri="{0D108BD9-81ED-4DB2-BD59-A6C34878D82A}">
                    <a16:rowId xmlns:a16="http://schemas.microsoft.com/office/drawing/2014/main" xmlns="" val="1794410143"/>
                  </a:ext>
                </a:extLst>
              </a:tr>
              <a:tr h="854284">
                <a:tc>
                  <a:txBody>
                    <a:bodyPr/>
                    <a:lstStyle/>
                    <a:p>
                      <a:r>
                        <a:rPr lang="es-AR" sz="1800" b="1" dirty="0"/>
                        <a:t>Primaria</a:t>
                      </a:r>
                      <a:r>
                        <a:rPr lang="es-AR" sz="1800" dirty="0"/>
                        <a:t>: Son el conjunto de actividades sanitarias que se realizan tanto por la comunidad o los gobiernos como por personal sanitario </a:t>
                      </a:r>
                      <a:r>
                        <a:rPr lang="es-AR" sz="1800" b="1" dirty="0"/>
                        <a:t>antes que aparezca la enfermedad</a:t>
                      </a:r>
                    </a:p>
                  </a:txBody>
                  <a:tcPr/>
                </a:tc>
                <a:extLst>
                  <a:ext uri="{0D108BD9-81ED-4DB2-BD59-A6C34878D82A}">
                    <a16:rowId xmlns:a16="http://schemas.microsoft.com/office/drawing/2014/main" xmlns="" val="2970603623"/>
                  </a:ext>
                </a:extLst>
              </a:tr>
              <a:tr h="854284">
                <a:tc>
                  <a:txBody>
                    <a:bodyPr/>
                    <a:lstStyle/>
                    <a:p>
                      <a:r>
                        <a:rPr lang="es-AR" sz="1800" b="1" dirty="0"/>
                        <a:t>Secundaria</a:t>
                      </a:r>
                      <a:r>
                        <a:rPr lang="es-AR" sz="1800" dirty="0"/>
                        <a:t>: Programa de detección precoz o programa epidemiológico de aplicación sistemática o universal para </a:t>
                      </a:r>
                      <a:r>
                        <a:rPr lang="es-AR" sz="1800" b="1" dirty="0"/>
                        <a:t>detectar en una población determinada y asintomática, una enfermedad grave en estadio inicial o precoz, con el objetivo de disminuir la tasa de mortalidad </a:t>
                      </a:r>
                      <a:r>
                        <a:rPr lang="es-AR" sz="1800" dirty="0"/>
                        <a:t>y puede estar asociada a un tratamiento eficaz y curativo</a:t>
                      </a:r>
                    </a:p>
                  </a:txBody>
                  <a:tcPr/>
                </a:tc>
                <a:extLst>
                  <a:ext uri="{0D108BD9-81ED-4DB2-BD59-A6C34878D82A}">
                    <a16:rowId xmlns:a16="http://schemas.microsoft.com/office/drawing/2014/main" xmlns="" val="3070851346"/>
                  </a:ext>
                </a:extLst>
              </a:tr>
              <a:tr h="854284">
                <a:tc>
                  <a:txBody>
                    <a:bodyPr/>
                    <a:lstStyle/>
                    <a:p>
                      <a:r>
                        <a:rPr lang="es-AR" b="1" dirty="0"/>
                        <a:t>Terciaria</a:t>
                      </a:r>
                      <a:r>
                        <a:rPr lang="es-AR" dirty="0"/>
                        <a:t>: Es</a:t>
                      </a:r>
                      <a:r>
                        <a:rPr lang="es-AR" baseline="0" dirty="0"/>
                        <a:t> reestablecer la salud </a:t>
                      </a:r>
                      <a:r>
                        <a:rPr lang="es-AR" b="1" baseline="0" dirty="0"/>
                        <a:t>una vez que a aparecido la enfermedad </a:t>
                      </a:r>
                      <a:r>
                        <a:rPr lang="es-AR" baseline="0" dirty="0"/>
                        <a:t>aplicando un tratamiento para intentar curar o paliar la enfermedad  </a:t>
                      </a:r>
                      <a:endParaRPr lang="es-AR" dirty="0"/>
                    </a:p>
                  </a:txBody>
                  <a:tcPr/>
                </a:tc>
                <a:extLst>
                  <a:ext uri="{0D108BD9-81ED-4DB2-BD59-A6C34878D82A}">
                    <a16:rowId xmlns:a16="http://schemas.microsoft.com/office/drawing/2014/main" xmlns="" val="3456039939"/>
                  </a:ext>
                </a:extLst>
              </a:tr>
              <a:tr h="854284">
                <a:tc>
                  <a:txBody>
                    <a:bodyPr/>
                    <a:lstStyle/>
                    <a:p>
                      <a:r>
                        <a:rPr lang="es-AR" b="1" dirty="0"/>
                        <a:t>Cuaternaria</a:t>
                      </a:r>
                      <a:r>
                        <a:rPr lang="es-AR" dirty="0"/>
                        <a:t>:</a:t>
                      </a:r>
                      <a:r>
                        <a:rPr lang="es-AR" baseline="0" dirty="0"/>
                        <a:t> Es el conjunto de actividades sanitarias que atenúa o evitan las consecuencias de las </a:t>
                      </a:r>
                      <a:r>
                        <a:rPr lang="es-AR" b="1" baseline="0" dirty="0"/>
                        <a:t>intervenciones innecesarias o excesivas </a:t>
                      </a:r>
                      <a:r>
                        <a:rPr lang="es-AR" baseline="0" dirty="0"/>
                        <a:t>del sistema sanitario.</a:t>
                      </a:r>
                      <a:endParaRPr lang="es-AR" dirty="0"/>
                    </a:p>
                  </a:txBody>
                  <a:tcPr/>
                </a:tc>
                <a:extLst>
                  <a:ext uri="{0D108BD9-81ED-4DB2-BD59-A6C34878D82A}">
                    <a16:rowId xmlns:a16="http://schemas.microsoft.com/office/drawing/2014/main" xmlns="" val="2152431566"/>
                  </a:ext>
                </a:extLst>
              </a:tr>
            </a:tbl>
          </a:graphicData>
        </a:graphic>
      </p:graphicFrame>
    </p:spTree>
    <p:extLst>
      <p:ext uri="{BB962C8B-B14F-4D97-AF65-F5344CB8AC3E}">
        <p14:creationId xmlns:p14="http://schemas.microsoft.com/office/powerpoint/2010/main" val="3052479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Imagen 63"/>
          <p:cNvPicPr>
            <a:picLocks noChangeAspect="1"/>
          </p:cNvPicPr>
          <p:nvPr/>
        </p:nvPicPr>
        <p:blipFill rotWithShape="1">
          <a:blip r:embed="rId2">
            <a:extLst>
              <a:ext uri="{BEBA8EAE-BF5A-486C-A8C5-ECC9F3942E4B}">
                <a14:imgProps xmlns:a14="http://schemas.microsoft.com/office/drawing/2010/main">
                  <a14:imgLayer r:embed="rId3">
                    <a14:imgEffect>
                      <a14:artisticMarker/>
                    </a14:imgEffect>
                  </a14:imgLayer>
                </a14:imgProps>
              </a:ext>
            </a:extLst>
          </a:blip>
          <a:srcRect l="-916" t="-286" r="916" b="286"/>
          <a:stretch/>
        </p:blipFill>
        <p:spPr>
          <a:xfrm>
            <a:off x="804203" y="704612"/>
            <a:ext cx="10379612" cy="5321617"/>
          </a:xfrm>
          <a:prstGeom prst="rect">
            <a:avLst/>
          </a:prstGeom>
        </p:spPr>
      </p:pic>
      <p:sp>
        <p:nvSpPr>
          <p:cNvPr id="118" name="CuadroTexto 117"/>
          <p:cNvSpPr txBox="1"/>
          <p:nvPr/>
        </p:nvSpPr>
        <p:spPr>
          <a:xfrm>
            <a:off x="9235440" y="335280"/>
            <a:ext cx="1847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endParaRPr lang="es-AR" dirty="0"/>
          </a:p>
        </p:txBody>
      </p:sp>
    </p:spTree>
    <p:extLst>
      <p:ext uri="{BB962C8B-B14F-4D97-AF65-F5344CB8AC3E}">
        <p14:creationId xmlns:p14="http://schemas.microsoft.com/office/powerpoint/2010/main" val="4143140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D22D1B95-2B54-43E9-85D9-B489F6C5D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a:extLst>
              <a:ext uri="{FF2B5EF4-FFF2-40B4-BE49-F238E27FC236}">
                <a16:creationId xmlns:a16="http://schemas.microsoft.com/office/drawing/2014/main" xmlns="" id="{7D0F3F6D-A49D-4406-8D61-1C4F8D792F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a:extLst>
              <a:ext uri="{FF2B5EF4-FFF2-40B4-BE49-F238E27FC236}">
                <a16:creationId xmlns:a16="http://schemas.microsoft.com/office/drawing/2014/main" xmlns="" id="{D953A318-DA8D-4405-9536-D889E45C5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 name="Rectangle 13">
            <a:extLst>
              <a:ext uri="{FF2B5EF4-FFF2-40B4-BE49-F238E27FC236}">
                <a16:creationId xmlns:a16="http://schemas.microsoft.com/office/drawing/2014/main" xmlns="" id="{9E382A3D-2F90-475C-8DF2-F666FEA34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xmlns="" id="{00929CF0-8E43-498B-AD47-B95458DEEF88}"/>
              </a:ext>
            </a:extLst>
          </p:cNvPr>
          <p:cNvSpPr>
            <a:spLocks noGrp="1"/>
          </p:cNvSpPr>
          <p:nvPr>
            <p:ph type="ctrTitle"/>
          </p:nvPr>
        </p:nvSpPr>
        <p:spPr>
          <a:xfrm>
            <a:off x="1683171" y="1143000"/>
            <a:ext cx="8825658" cy="3389217"/>
          </a:xfrm>
        </p:spPr>
        <p:txBody>
          <a:bodyPr anchor="ctr">
            <a:normAutofit/>
          </a:bodyPr>
          <a:lstStyle/>
          <a:p>
            <a:pPr algn="ctr"/>
            <a:r>
              <a:rPr lang="es-AR" sz="6600" dirty="0">
                <a:solidFill>
                  <a:srgbClr val="FFFF00"/>
                </a:solidFill>
              </a:rPr>
              <a:t>¿Cuál es el marco legal de la Salud ocupacional?</a:t>
            </a:r>
          </a:p>
        </p:txBody>
      </p:sp>
      <p:sp>
        <p:nvSpPr>
          <p:cNvPr id="3" name="Subtítulo 2">
            <a:extLst>
              <a:ext uri="{FF2B5EF4-FFF2-40B4-BE49-F238E27FC236}">
                <a16:creationId xmlns:a16="http://schemas.microsoft.com/office/drawing/2014/main" xmlns="" id="{F4117B86-E28A-450E-9C1F-9801DB02362D}"/>
              </a:ext>
            </a:extLst>
          </p:cNvPr>
          <p:cNvSpPr>
            <a:spLocks noGrp="1"/>
          </p:cNvSpPr>
          <p:nvPr>
            <p:ph type="subTitle" idx="1"/>
          </p:nvPr>
        </p:nvSpPr>
        <p:spPr>
          <a:xfrm>
            <a:off x="1683171" y="5240851"/>
            <a:ext cx="8825658" cy="828932"/>
          </a:xfrm>
        </p:spPr>
        <p:txBody>
          <a:bodyPr>
            <a:normAutofit/>
          </a:bodyPr>
          <a:lstStyle/>
          <a:p>
            <a:pPr algn="ctr"/>
            <a:r>
              <a:rPr lang="es-AR" sz="2400" dirty="0">
                <a:solidFill>
                  <a:schemeClr val="tx2"/>
                </a:solidFill>
              </a:rPr>
              <a:t>Un pie en la medicina y un pie en el derecho</a:t>
            </a:r>
          </a:p>
        </p:txBody>
      </p:sp>
    </p:spTree>
    <p:extLst>
      <p:ext uri="{BB962C8B-B14F-4D97-AF65-F5344CB8AC3E}">
        <p14:creationId xmlns:p14="http://schemas.microsoft.com/office/powerpoint/2010/main" val="698671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772126" cy="706964"/>
          </a:xfrm>
        </p:spPr>
        <p:txBody>
          <a:bodyPr/>
          <a:lstStyle/>
          <a:p>
            <a:r>
              <a:rPr lang="es-AR" dirty="0"/>
              <a:t>       </a:t>
            </a:r>
            <a:r>
              <a:rPr lang="es-AR" dirty="0">
                <a:solidFill>
                  <a:srgbClr val="FFFF00"/>
                </a:solidFill>
              </a:rPr>
              <a:t>Marco legal de la salud ocupacional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30008691"/>
              </p:ext>
            </p:extLst>
          </p:nvPr>
        </p:nvGraphicFramePr>
        <p:xfrm>
          <a:off x="624840" y="2346960"/>
          <a:ext cx="1106424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982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D22D1B95-2B54-43E9-85D9-B489F6C5D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a:extLst>
              <a:ext uri="{FF2B5EF4-FFF2-40B4-BE49-F238E27FC236}">
                <a16:creationId xmlns:a16="http://schemas.microsoft.com/office/drawing/2014/main" xmlns="" id="{7D0F3F6D-A49D-4406-8D61-1C4F8D792F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 name="Freeform 5">
            <a:extLst>
              <a:ext uri="{FF2B5EF4-FFF2-40B4-BE49-F238E27FC236}">
                <a16:creationId xmlns:a16="http://schemas.microsoft.com/office/drawing/2014/main" xmlns="" id="{D953A318-DA8D-4405-9536-D889E45C5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6" name="Rectangle 15">
            <a:extLst>
              <a:ext uri="{FF2B5EF4-FFF2-40B4-BE49-F238E27FC236}">
                <a16:creationId xmlns:a16="http://schemas.microsoft.com/office/drawing/2014/main" xmlns="" id="{9E382A3D-2F90-475C-8DF2-F666FEA34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ítulo 3">
            <a:extLst>
              <a:ext uri="{FF2B5EF4-FFF2-40B4-BE49-F238E27FC236}">
                <a16:creationId xmlns:a16="http://schemas.microsoft.com/office/drawing/2014/main" xmlns="" id="{F0408D24-F26B-4AE0-BEA0-F6F689952518}"/>
              </a:ext>
            </a:extLst>
          </p:cNvPr>
          <p:cNvSpPr>
            <a:spLocks noGrp="1"/>
          </p:cNvSpPr>
          <p:nvPr>
            <p:ph type="ctrTitle"/>
          </p:nvPr>
        </p:nvSpPr>
        <p:spPr>
          <a:xfrm>
            <a:off x="1683171" y="1143000"/>
            <a:ext cx="8825658" cy="3389217"/>
          </a:xfrm>
        </p:spPr>
        <p:txBody>
          <a:bodyPr anchor="ctr">
            <a:normAutofit/>
          </a:bodyPr>
          <a:lstStyle/>
          <a:p>
            <a:pPr algn="ctr"/>
            <a:r>
              <a:rPr lang="es-AR" sz="6100" dirty="0">
                <a:solidFill>
                  <a:srgbClr val="FFFF00"/>
                </a:solidFill>
              </a:rPr>
              <a:t>¿Qué nos dice la Constitución Nacional sobre Salud y Trabajo?</a:t>
            </a:r>
          </a:p>
        </p:txBody>
      </p:sp>
      <p:sp>
        <p:nvSpPr>
          <p:cNvPr id="5" name="Subtítulo 4">
            <a:extLst>
              <a:ext uri="{FF2B5EF4-FFF2-40B4-BE49-F238E27FC236}">
                <a16:creationId xmlns:a16="http://schemas.microsoft.com/office/drawing/2014/main" xmlns="" id="{3758DBAA-3DC4-49FD-A045-DCFE1464653C}"/>
              </a:ext>
            </a:extLst>
          </p:cNvPr>
          <p:cNvSpPr>
            <a:spLocks noGrp="1"/>
          </p:cNvSpPr>
          <p:nvPr>
            <p:ph type="subTitle" idx="1"/>
          </p:nvPr>
        </p:nvSpPr>
        <p:spPr>
          <a:xfrm>
            <a:off x="1683171" y="5240851"/>
            <a:ext cx="8825658" cy="828932"/>
          </a:xfrm>
        </p:spPr>
        <p:txBody>
          <a:bodyPr>
            <a:normAutofit/>
          </a:bodyPr>
          <a:lstStyle/>
          <a:p>
            <a:pPr algn="ctr"/>
            <a:r>
              <a:rPr lang="es-AR" sz="2400" dirty="0" smtClean="0">
                <a:solidFill>
                  <a:schemeClr val="tx2"/>
                </a:solidFill>
              </a:rPr>
              <a:t>Constitución </a:t>
            </a:r>
            <a:r>
              <a:rPr lang="es-AR" sz="2400" dirty="0">
                <a:solidFill>
                  <a:schemeClr val="tx2"/>
                </a:solidFill>
              </a:rPr>
              <a:t>NACIONAL ARGENTINA</a:t>
            </a:r>
          </a:p>
        </p:txBody>
      </p:sp>
    </p:spTree>
    <p:extLst>
      <p:ext uri="{BB962C8B-B14F-4D97-AF65-F5344CB8AC3E}">
        <p14:creationId xmlns:p14="http://schemas.microsoft.com/office/powerpoint/2010/main" val="873728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a:t>Art.14.Constitución de La Nación Argentina</a:t>
            </a:r>
          </a:p>
        </p:txBody>
      </p:sp>
      <p:sp>
        <p:nvSpPr>
          <p:cNvPr id="3" name="Marcador de contenido 2"/>
          <p:cNvSpPr>
            <a:spLocks noGrp="1"/>
          </p:cNvSpPr>
          <p:nvPr>
            <p:ph idx="1"/>
          </p:nvPr>
        </p:nvSpPr>
        <p:spPr>
          <a:xfrm>
            <a:off x="685800" y="2603500"/>
            <a:ext cx="11029950" cy="3416300"/>
          </a:xfrm>
        </p:spPr>
        <p:txBody>
          <a:bodyPr>
            <a:normAutofit/>
          </a:bodyPr>
          <a:lstStyle/>
          <a:p>
            <a:r>
              <a:rPr lang="es-AR" sz="2400" dirty="0"/>
              <a:t>Artículo 14- Todos los habitantes de la Nación gozan de los siguientes derechos conforme a las leyes que reglamenten su ejercicio; a saber: </a:t>
            </a:r>
            <a:r>
              <a:rPr lang="es-AR" sz="2400" b="1" dirty="0"/>
              <a:t>De trabajar </a:t>
            </a:r>
            <a:r>
              <a:rPr lang="es-AR" sz="2400" dirty="0"/>
              <a:t>y ejercer toda industria lícita; de navegar y comerciar; </a:t>
            </a:r>
            <a:r>
              <a:rPr lang="es-AR" sz="2400" b="1" dirty="0"/>
              <a:t>de peticionar a las autoridades</a:t>
            </a:r>
            <a:r>
              <a:rPr lang="es-AR" sz="2400" dirty="0"/>
              <a:t>; de entrar, permanecer, transitar y salir del territorio argentino</a:t>
            </a:r>
            <a:r>
              <a:rPr lang="es-AR" sz="2400" b="1" dirty="0"/>
              <a:t>; de publicar sus ideas por la prensa sin censura previa</a:t>
            </a:r>
            <a:r>
              <a:rPr lang="es-AR" sz="2400" dirty="0"/>
              <a:t>; de usar y disponer de su propiedad; </a:t>
            </a:r>
            <a:r>
              <a:rPr lang="es-AR" sz="2400" b="1" dirty="0"/>
              <a:t>de asociarse con fines útiles</a:t>
            </a:r>
            <a:r>
              <a:rPr lang="es-AR" sz="2400" dirty="0"/>
              <a:t>; de profesar libremente su culto; de enseñar y aprender. </a:t>
            </a:r>
          </a:p>
        </p:txBody>
      </p:sp>
    </p:spTree>
    <p:extLst>
      <p:ext uri="{BB962C8B-B14F-4D97-AF65-F5344CB8AC3E}">
        <p14:creationId xmlns:p14="http://schemas.microsoft.com/office/powerpoint/2010/main" val="2508371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Art 14 </a:t>
            </a:r>
            <a:r>
              <a:rPr lang="es-AR" sz="2800" i="1" dirty="0">
                <a:solidFill>
                  <a:srgbClr val="EBEBEB"/>
                </a:solidFill>
              </a:rPr>
              <a:t>bis</a:t>
            </a:r>
            <a:r>
              <a:rPr lang="es-AR" sz="2800" dirty="0">
                <a:solidFill>
                  <a:srgbClr val="EBEBEB"/>
                </a:solidFill>
              </a:rPr>
              <a:t>. Constitución de La Nación Argentina</a:t>
            </a:r>
            <a:endParaRPr lang="es-AR" sz="2800" dirty="0"/>
          </a:p>
        </p:txBody>
      </p:sp>
      <p:sp>
        <p:nvSpPr>
          <p:cNvPr id="3" name="Marcador de contenido 2"/>
          <p:cNvSpPr>
            <a:spLocks noGrp="1"/>
          </p:cNvSpPr>
          <p:nvPr>
            <p:ph idx="1"/>
          </p:nvPr>
        </p:nvSpPr>
        <p:spPr>
          <a:xfrm>
            <a:off x="742950" y="2343150"/>
            <a:ext cx="11129963" cy="3900488"/>
          </a:xfrm>
        </p:spPr>
        <p:txBody>
          <a:bodyPr>
            <a:noAutofit/>
          </a:bodyPr>
          <a:lstStyle/>
          <a:p>
            <a:r>
              <a:rPr lang="es-AR" sz="2000" b="1" dirty="0"/>
              <a:t>Artículo 14 bis- El trabajo en sus diversas formas gozará de la protección de las leyes, las que asegurarán al trabajador: </a:t>
            </a:r>
          </a:p>
          <a:p>
            <a:pPr lvl="1"/>
            <a:r>
              <a:rPr lang="es-AR" sz="2000" b="1" dirty="0"/>
              <a:t>condiciones dignas y equitativas de labor; jornada limitada; descanso y vacaciones pagados; </a:t>
            </a:r>
          </a:p>
          <a:p>
            <a:pPr lvl="1"/>
            <a:r>
              <a:rPr lang="es-AR" sz="2000" b="1" dirty="0"/>
              <a:t>retribución justa; salario mínimo vital móvil; igual remuneración por igual tarea;</a:t>
            </a:r>
          </a:p>
          <a:p>
            <a:pPr lvl="1"/>
            <a:r>
              <a:rPr lang="es-AR" sz="2000" b="1" dirty="0"/>
              <a:t> participación en las ganancias de las empresas, con control de la producción y colaboración en la dirección; </a:t>
            </a:r>
          </a:p>
          <a:p>
            <a:pPr lvl="1"/>
            <a:r>
              <a:rPr lang="es-AR" sz="2000" b="1" dirty="0"/>
              <a:t>protección contra el despido arbitrario; estabilidad del empleado público; </a:t>
            </a:r>
          </a:p>
        </p:txBody>
      </p:sp>
    </p:spTree>
    <p:extLst>
      <p:ext uri="{BB962C8B-B14F-4D97-AF65-F5344CB8AC3E}">
        <p14:creationId xmlns:p14="http://schemas.microsoft.com/office/powerpoint/2010/main" val="626721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Art.14 bis. Constitución de La Nación Argentina</a:t>
            </a:r>
            <a:endParaRPr lang="es-AR" sz="2800" dirty="0"/>
          </a:p>
        </p:txBody>
      </p:sp>
      <p:sp>
        <p:nvSpPr>
          <p:cNvPr id="3" name="Marcador de contenido 2"/>
          <p:cNvSpPr>
            <a:spLocks noGrp="1"/>
          </p:cNvSpPr>
          <p:nvPr>
            <p:ph idx="1"/>
          </p:nvPr>
        </p:nvSpPr>
        <p:spPr>
          <a:xfrm>
            <a:off x="842964" y="2603499"/>
            <a:ext cx="10901362" cy="3840163"/>
          </a:xfrm>
        </p:spPr>
        <p:txBody>
          <a:bodyPr>
            <a:normAutofit lnSpcReduction="10000"/>
          </a:bodyPr>
          <a:lstStyle/>
          <a:p>
            <a:pPr lvl="1">
              <a:buClr>
                <a:srgbClr val="B31166"/>
              </a:buClr>
            </a:pPr>
            <a:r>
              <a:rPr lang="es-AR" dirty="0">
                <a:solidFill>
                  <a:prstClr val="black">
                    <a:lumMod val="75000"/>
                    <a:lumOff val="25000"/>
                  </a:prstClr>
                </a:solidFill>
              </a:rPr>
              <a:t>organización sindical libre y democrática reconocida por la simple inscripción en un registro especial. </a:t>
            </a:r>
          </a:p>
          <a:p>
            <a:pPr lvl="1">
              <a:buClr>
                <a:srgbClr val="B31166"/>
              </a:buClr>
            </a:pPr>
            <a:r>
              <a:rPr lang="es-AR" b="1" dirty="0">
                <a:solidFill>
                  <a:prstClr val="black">
                    <a:lumMod val="75000"/>
                    <a:lumOff val="25000"/>
                  </a:prstClr>
                </a:solidFill>
              </a:rPr>
              <a:t>Queda garantizado a los gremios: Concertar convenios colectivos de trabajo; recurrir a la conciliación y al arbitraje; el derecho de huelga. Los representantes gremiales gozarán de las garantías necesarias para el cumplimiento de su gestión sindical y las relacionadas con la estabilidad de su empleo.</a:t>
            </a:r>
          </a:p>
          <a:p>
            <a:pPr lvl="1">
              <a:buClr>
                <a:srgbClr val="B31166"/>
              </a:buClr>
            </a:pPr>
            <a:r>
              <a:rPr lang="es-AR" dirty="0">
                <a:solidFill>
                  <a:prstClr val="black">
                    <a:lumMod val="75000"/>
                    <a:lumOff val="25000"/>
                  </a:prstClr>
                </a:solidFill>
              </a:rPr>
              <a:t> El Estado otorgará los beneficios de la seguridad social, que tendrá carácter de integral e irrenunciable. En especial, la ley establecerá: el seguro social obligatorio, que estará a cargo de entidades nacionales o provinciales con autonomía financiera y económica, administradas por los interesados con participación del Estado, sin que pueda existir superposición de aportes; jubilaciones y pensiones móviles;</a:t>
            </a:r>
          </a:p>
          <a:p>
            <a:pPr lvl="1">
              <a:buClr>
                <a:srgbClr val="B31166"/>
              </a:buClr>
            </a:pPr>
            <a:r>
              <a:rPr lang="es-AR" dirty="0">
                <a:solidFill>
                  <a:prstClr val="black">
                    <a:lumMod val="75000"/>
                    <a:lumOff val="25000"/>
                  </a:prstClr>
                </a:solidFill>
              </a:rPr>
              <a:t> la protección integral de la familia; la defensa del bien de familia; la compensación económica familiar </a:t>
            </a:r>
          </a:p>
          <a:p>
            <a:pPr lvl="1">
              <a:buClr>
                <a:srgbClr val="B31166"/>
              </a:buClr>
            </a:pPr>
            <a:r>
              <a:rPr lang="es-AR" dirty="0">
                <a:solidFill>
                  <a:prstClr val="black">
                    <a:lumMod val="75000"/>
                    <a:lumOff val="25000"/>
                  </a:prstClr>
                </a:solidFill>
              </a:rPr>
              <a:t>el acceso a una vivienda digna. </a:t>
            </a:r>
          </a:p>
          <a:p>
            <a:endParaRPr lang="es-AR" dirty="0"/>
          </a:p>
        </p:txBody>
      </p:sp>
    </p:spTree>
    <p:extLst>
      <p:ext uri="{BB962C8B-B14F-4D97-AF65-F5344CB8AC3E}">
        <p14:creationId xmlns:p14="http://schemas.microsoft.com/office/powerpoint/2010/main" val="3822374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Art.41. Constitución de La Nación Argentina</a:t>
            </a:r>
            <a:endParaRPr lang="es-AR" dirty="0"/>
          </a:p>
        </p:txBody>
      </p:sp>
      <p:sp>
        <p:nvSpPr>
          <p:cNvPr id="3" name="Marcador de contenido 2"/>
          <p:cNvSpPr>
            <a:spLocks noGrp="1"/>
          </p:cNvSpPr>
          <p:nvPr>
            <p:ph idx="1"/>
          </p:nvPr>
        </p:nvSpPr>
        <p:spPr/>
        <p:txBody>
          <a:bodyPr>
            <a:normAutofit/>
          </a:bodyPr>
          <a:lstStyle/>
          <a:p>
            <a:r>
              <a:rPr lang="es-AR" sz="2800" dirty="0"/>
              <a:t>Todos los habitantes gozan del derecho a un ambiente sano, equilibrado, apto para el desarrollo humano y para que las </a:t>
            </a:r>
            <a:r>
              <a:rPr lang="es-AR" sz="2800" b="1" dirty="0"/>
              <a:t>actividades productivas </a:t>
            </a:r>
            <a:r>
              <a:rPr lang="es-AR" sz="2800" dirty="0"/>
              <a:t>satisfagan las necesidades presentes sin comprometer las de las generaciones futuras; y tienen el deber de preservarlo. </a:t>
            </a:r>
          </a:p>
        </p:txBody>
      </p:sp>
    </p:spTree>
    <p:extLst>
      <p:ext uri="{BB962C8B-B14F-4D97-AF65-F5344CB8AC3E}">
        <p14:creationId xmlns:p14="http://schemas.microsoft.com/office/powerpoint/2010/main" val="146732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71637" y="1614488"/>
            <a:ext cx="8943975" cy="2886075"/>
          </a:xfrm>
        </p:spPr>
        <p:txBody>
          <a:bodyPr/>
          <a:lstStyle/>
          <a:p>
            <a:r>
              <a:rPr lang="es-AR" sz="2800" dirty="0">
                <a:solidFill>
                  <a:srgbClr val="FFFF00"/>
                </a:solidFill>
              </a:rPr>
              <a:t>“La Salud ocupacional es una importante estrategia no solamente para asegurar la salud de los trabajadores sino también   para contribuir positivamente a la productividad, satisfacción laboral, y de esta manera a la calidad de los individuos y la sociedad”</a:t>
            </a:r>
          </a:p>
        </p:txBody>
      </p:sp>
      <p:sp>
        <p:nvSpPr>
          <p:cNvPr id="5" name="Subtítulo 4"/>
          <p:cNvSpPr>
            <a:spLocks noGrp="1"/>
          </p:cNvSpPr>
          <p:nvPr>
            <p:ph type="subTitle" idx="1"/>
          </p:nvPr>
        </p:nvSpPr>
        <p:spPr>
          <a:xfrm>
            <a:off x="1800225" y="4777380"/>
            <a:ext cx="8180388" cy="861420"/>
          </a:xfrm>
        </p:spPr>
        <p:txBody>
          <a:bodyPr>
            <a:noAutofit/>
          </a:bodyPr>
          <a:lstStyle/>
          <a:p>
            <a:r>
              <a:rPr lang="es-AR" sz="2800" cap="none" dirty="0">
                <a:solidFill>
                  <a:schemeClr val="bg1"/>
                </a:solidFill>
              </a:rPr>
              <a:t>Strategy on Occupational Health for All. OMS.Beijing,1994</a:t>
            </a:r>
          </a:p>
        </p:txBody>
      </p:sp>
    </p:spTree>
    <p:extLst>
      <p:ext uri="{BB962C8B-B14F-4D97-AF65-F5344CB8AC3E}">
        <p14:creationId xmlns:p14="http://schemas.microsoft.com/office/powerpoint/2010/main" val="803252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Art.42. Constitución de La Nación Argentina</a:t>
            </a:r>
            <a:endParaRPr lang="es-AR" dirty="0"/>
          </a:p>
        </p:txBody>
      </p:sp>
      <p:sp>
        <p:nvSpPr>
          <p:cNvPr id="3" name="Marcador de contenido 2"/>
          <p:cNvSpPr>
            <a:spLocks noGrp="1"/>
          </p:cNvSpPr>
          <p:nvPr>
            <p:ph idx="1"/>
          </p:nvPr>
        </p:nvSpPr>
        <p:spPr/>
        <p:txBody>
          <a:bodyPr/>
          <a:lstStyle/>
          <a:p>
            <a:r>
              <a:rPr lang="es-AR" sz="2800" dirty="0"/>
              <a:t>Artículo 42- Los consumidores y usuarios de bienes y servicios tienen derecho, en la relación de consumo, </a:t>
            </a:r>
            <a:r>
              <a:rPr lang="es-AR" sz="2800" b="1" dirty="0"/>
              <a:t>a la protección de su salud, seguridad e intereses económicos; a una información adecuada </a:t>
            </a:r>
            <a:r>
              <a:rPr lang="es-AR" sz="2800" dirty="0"/>
              <a:t>y veraz; a la libertad de elección, y a condiciones de trato equitativo y digno</a:t>
            </a:r>
            <a:r>
              <a:rPr lang="es-AR" dirty="0"/>
              <a:t>. </a:t>
            </a:r>
          </a:p>
        </p:txBody>
      </p:sp>
    </p:spTree>
    <p:extLst>
      <p:ext uri="{BB962C8B-B14F-4D97-AF65-F5344CB8AC3E}">
        <p14:creationId xmlns:p14="http://schemas.microsoft.com/office/powerpoint/2010/main" val="1102213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975009" cy="706964"/>
          </a:xfrm>
        </p:spPr>
        <p:txBody>
          <a:bodyPr/>
          <a:lstStyle/>
          <a:p>
            <a:r>
              <a:rPr lang="es-AR" sz="2800" dirty="0">
                <a:solidFill>
                  <a:srgbClr val="EBEBEB"/>
                </a:solidFill>
              </a:rPr>
              <a:t>Art.75.Inc.22. Cap. IV . De las atribuciones del Congreso. Constitución de La Nación Argentina.1994</a:t>
            </a:r>
            <a:endParaRPr lang="es-AR" dirty="0"/>
          </a:p>
        </p:txBody>
      </p:sp>
      <p:sp>
        <p:nvSpPr>
          <p:cNvPr id="3" name="Marcador de contenido 2"/>
          <p:cNvSpPr>
            <a:spLocks noGrp="1"/>
          </p:cNvSpPr>
          <p:nvPr>
            <p:ph idx="1"/>
          </p:nvPr>
        </p:nvSpPr>
        <p:spPr>
          <a:xfrm>
            <a:off x="1154954" y="2314575"/>
            <a:ext cx="10132171" cy="4186238"/>
          </a:xfrm>
        </p:spPr>
        <p:txBody>
          <a:bodyPr>
            <a:normAutofit fontScale="85000" lnSpcReduction="20000"/>
          </a:bodyPr>
          <a:lstStyle/>
          <a:p>
            <a:r>
              <a:rPr lang="es-AR" sz="2400" dirty="0"/>
              <a:t>22. Aprobar o desechar tratados concluidos con las demás naciones y con las organizaciones internacionales y los concordatos con la Santa Sede. </a:t>
            </a:r>
            <a:r>
              <a:rPr lang="es-AR" sz="2400" b="1" dirty="0"/>
              <a:t>Los tratados y concordatos tienen jerarquía superior a las leyes….</a:t>
            </a:r>
          </a:p>
          <a:p>
            <a:r>
              <a:rPr lang="es-AR" sz="2400" b="1" dirty="0"/>
              <a:t>…</a:t>
            </a:r>
            <a:r>
              <a:rPr lang="es-AR" sz="2400" dirty="0"/>
              <a:t>en las condiciones de su vigencia, </a:t>
            </a:r>
            <a:r>
              <a:rPr lang="es-AR" sz="2400" b="1" dirty="0"/>
              <a:t>tienen jerarquía constitucional</a:t>
            </a:r>
            <a:r>
              <a:rPr lang="es-AR" sz="2400" dirty="0"/>
              <a:t>, no derogan artículo alguno de la primera parte de esta Constitución y deben entenderse complementarios de los derechos y garantías por ella reconocidos. </a:t>
            </a:r>
          </a:p>
          <a:p>
            <a:r>
              <a:rPr lang="es-AR" sz="2400" dirty="0"/>
              <a:t>Sólo podrán ser denunciados, en su caso, por el Poder Ejecutivo Nacional, previa aprobación de las dos terceras partes de la totalidad de los miembros de cada Cámara. </a:t>
            </a:r>
          </a:p>
          <a:p>
            <a:r>
              <a:rPr lang="es-AR" sz="2400" dirty="0"/>
              <a:t>Los demás tratados y convenciones sobre derechos humanos, luego de ser aprobados por el Congreso, requerirán el voto de las dos terceras partes de la totalidad de los miembros de cada Cámara para gozar de la jerarquía constitucional. </a:t>
            </a:r>
          </a:p>
          <a:p>
            <a:endParaRPr lang="es-AR" sz="2400" b="1" dirty="0"/>
          </a:p>
          <a:p>
            <a:endParaRPr lang="es-AR" sz="2400" b="1" dirty="0"/>
          </a:p>
        </p:txBody>
      </p:sp>
    </p:spTree>
    <p:extLst>
      <p:ext uri="{BB962C8B-B14F-4D97-AF65-F5344CB8AC3E}">
        <p14:creationId xmlns:p14="http://schemas.microsoft.com/office/powerpoint/2010/main" val="1474103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Convenios suscriptos según la CN</a:t>
            </a:r>
          </a:p>
        </p:txBody>
      </p:sp>
      <p:sp>
        <p:nvSpPr>
          <p:cNvPr id="3" name="Marcador de contenido 2"/>
          <p:cNvSpPr>
            <a:spLocks noGrp="1"/>
          </p:cNvSpPr>
          <p:nvPr>
            <p:ph idx="1"/>
          </p:nvPr>
        </p:nvSpPr>
        <p:spPr>
          <a:xfrm>
            <a:off x="642938" y="2603499"/>
            <a:ext cx="10987087" cy="3783013"/>
          </a:xfrm>
        </p:spPr>
        <p:txBody>
          <a:bodyPr>
            <a:normAutofit lnSpcReduction="10000"/>
          </a:bodyPr>
          <a:lstStyle/>
          <a:p>
            <a:r>
              <a:rPr lang="es-AR" b="1" dirty="0"/>
              <a:t>La Declaración Americana de los Derechos y Deberes del Hombre</a:t>
            </a:r>
          </a:p>
          <a:p>
            <a:r>
              <a:rPr lang="es-AR" b="1" dirty="0"/>
              <a:t>Declaración Universal de Derechos Humanos</a:t>
            </a:r>
            <a:r>
              <a:rPr lang="es-AR" dirty="0"/>
              <a:t>;</a:t>
            </a:r>
          </a:p>
          <a:p>
            <a:r>
              <a:rPr lang="es-AR" dirty="0"/>
              <a:t> Convención Americana sobre Derechos Humanos; </a:t>
            </a:r>
          </a:p>
          <a:p>
            <a:r>
              <a:rPr lang="es-AR" b="1" dirty="0"/>
              <a:t>Pacto Internacional de Derechos Económicos, Sociales y Culturales</a:t>
            </a:r>
            <a:r>
              <a:rPr lang="es-AR" dirty="0"/>
              <a:t>; </a:t>
            </a:r>
          </a:p>
          <a:p>
            <a:r>
              <a:rPr lang="es-AR" dirty="0"/>
              <a:t>Pacto Internacional de Derechos Civiles y Políticos y su Protocolo Facultativo;</a:t>
            </a:r>
          </a:p>
          <a:p>
            <a:r>
              <a:rPr lang="es-AR" dirty="0"/>
              <a:t>Convención Sobre la Prevención y la Sanción del Delito de Genocidio;</a:t>
            </a:r>
          </a:p>
          <a:p>
            <a:r>
              <a:rPr lang="es-AR" dirty="0"/>
              <a:t>Convención Internacional sobre la Eliminación de Todas las Formas de Discriminación Racial; </a:t>
            </a:r>
          </a:p>
          <a:p>
            <a:r>
              <a:rPr lang="es-AR" dirty="0"/>
              <a:t>Convención Sobre la Eliminación de Todas las Formas de Discriminación Contra la Mujer;</a:t>
            </a:r>
          </a:p>
          <a:p>
            <a:r>
              <a:rPr lang="es-AR" dirty="0"/>
              <a:t> Convención Contra la Tortura y Otros Tratos o Penas Crueles, Inhumanos o Degradantes</a:t>
            </a:r>
          </a:p>
          <a:p>
            <a:r>
              <a:rPr lang="es-AR" dirty="0"/>
              <a:t> Convención Sobre los Derechos del Niño</a:t>
            </a:r>
          </a:p>
        </p:txBody>
      </p:sp>
    </p:spTree>
    <p:extLst>
      <p:ext uri="{BB962C8B-B14F-4D97-AF65-F5344CB8AC3E}">
        <p14:creationId xmlns:p14="http://schemas.microsoft.com/office/powerpoint/2010/main" val="1638474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C2A083-89E8-4618-A4FD-BEE21EA4EF99}"/>
              </a:ext>
            </a:extLst>
          </p:cNvPr>
          <p:cNvSpPr>
            <a:spLocks noGrp="1"/>
          </p:cNvSpPr>
          <p:nvPr>
            <p:ph type="title"/>
          </p:nvPr>
        </p:nvSpPr>
        <p:spPr>
          <a:xfrm>
            <a:off x="1046923" y="838200"/>
            <a:ext cx="9674086" cy="977348"/>
          </a:xfrm>
        </p:spPr>
        <p:txBody>
          <a:bodyPr/>
          <a:lstStyle/>
          <a:p>
            <a:r>
              <a:rPr lang="es-AR" sz="3200" dirty="0">
                <a:solidFill>
                  <a:srgbClr val="FFFF00"/>
                </a:solidFill>
              </a:rPr>
              <a:t>Fuerza de ley de los tratados internacionales</a:t>
            </a:r>
          </a:p>
        </p:txBody>
      </p:sp>
      <p:graphicFrame>
        <p:nvGraphicFramePr>
          <p:cNvPr id="4" name="Marcador de contenido 3">
            <a:extLst>
              <a:ext uri="{FF2B5EF4-FFF2-40B4-BE49-F238E27FC236}">
                <a16:creationId xmlns:a16="http://schemas.microsoft.com/office/drawing/2014/main" xmlns="" id="{04876236-66F1-4D07-9CEE-E4E4399759A2}"/>
              </a:ext>
            </a:extLst>
          </p:cNvPr>
          <p:cNvGraphicFramePr>
            <a:graphicFrameLocks noGrp="1"/>
          </p:cNvGraphicFramePr>
          <p:nvPr>
            <p:ph idx="1"/>
            <p:extLst>
              <p:ext uri="{D42A27DB-BD31-4B8C-83A1-F6EECF244321}">
                <p14:modId xmlns:p14="http://schemas.microsoft.com/office/powerpoint/2010/main" val="3700243200"/>
              </p:ext>
            </p:extLst>
          </p:nvPr>
        </p:nvGraphicFramePr>
        <p:xfrm>
          <a:off x="1155700" y="2603500"/>
          <a:ext cx="764374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a la derecha 5">
            <a:extLst>
              <a:ext uri="{FF2B5EF4-FFF2-40B4-BE49-F238E27FC236}">
                <a16:creationId xmlns:a16="http://schemas.microsoft.com/office/drawing/2014/main" xmlns="" id="{CBD35056-4867-4DC6-AC15-9F384B02DB5A}"/>
              </a:ext>
            </a:extLst>
          </p:cNvPr>
          <p:cNvSpPr/>
          <p:nvPr/>
        </p:nvSpPr>
        <p:spPr>
          <a:xfrm>
            <a:off x="5830957" y="2915478"/>
            <a:ext cx="1192695"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a:extLst>
              <a:ext uri="{FF2B5EF4-FFF2-40B4-BE49-F238E27FC236}">
                <a16:creationId xmlns:a16="http://schemas.microsoft.com/office/drawing/2014/main" xmlns="" id="{85188D05-E42B-4F52-9799-36F11FB2F3CE}"/>
              </a:ext>
            </a:extLst>
          </p:cNvPr>
          <p:cNvSpPr/>
          <p:nvPr/>
        </p:nvSpPr>
        <p:spPr>
          <a:xfrm>
            <a:off x="7023652" y="2603500"/>
            <a:ext cx="1298713" cy="706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Art 75</a:t>
            </a:r>
          </a:p>
        </p:txBody>
      </p:sp>
      <p:sp>
        <p:nvSpPr>
          <p:cNvPr id="9" name="Flecha: a la derecha 8">
            <a:extLst>
              <a:ext uri="{FF2B5EF4-FFF2-40B4-BE49-F238E27FC236}">
                <a16:creationId xmlns:a16="http://schemas.microsoft.com/office/drawing/2014/main" xmlns="" id="{7E4B5AE3-DCF2-4136-854D-A01CE5C9B394}"/>
              </a:ext>
            </a:extLst>
          </p:cNvPr>
          <p:cNvSpPr/>
          <p:nvPr/>
        </p:nvSpPr>
        <p:spPr>
          <a:xfrm>
            <a:off x="8322365" y="2915478"/>
            <a:ext cx="728870"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a:extLst>
              <a:ext uri="{FF2B5EF4-FFF2-40B4-BE49-F238E27FC236}">
                <a16:creationId xmlns:a16="http://schemas.microsoft.com/office/drawing/2014/main" xmlns="" id="{E7BE4EEF-124A-41C6-9D15-09AA06EA0D1D}"/>
              </a:ext>
            </a:extLst>
          </p:cNvPr>
          <p:cNvSpPr/>
          <p:nvPr/>
        </p:nvSpPr>
        <p:spPr>
          <a:xfrm>
            <a:off x="9051235" y="2796209"/>
            <a:ext cx="2504661" cy="1431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Tratados internacionales</a:t>
            </a:r>
          </a:p>
        </p:txBody>
      </p:sp>
    </p:spTree>
    <p:extLst>
      <p:ext uri="{BB962C8B-B14F-4D97-AF65-F5344CB8AC3E}">
        <p14:creationId xmlns:p14="http://schemas.microsoft.com/office/powerpoint/2010/main" val="4002488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a:t>Pacto Internacional de Derechos Económicos, Sociales y Culturales</a:t>
            </a:r>
          </a:p>
        </p:txBody>
      </p:sp>
      <p:sp>
        <p:nvSpPr>
          <p:cNvPr id="3" name="Marcador de contenido 2"/>
          <p:cNvSpPr>
            <a:spLocks noGrp="1"/>
          </p:cNvSpPr>
          <p:nvPr>
            <p:ph idx="1"/>
          </p:nvPr>
        </p:nvSpPr>
        <p:spPr>
          <a:xfrm>
            <a:off x="685800" y="2603499"/>
            <a:ext cx="10944225" cy="3897313"/>
          </a:xfrm>
        </p:spPr>
        <p:txBody>
          <a:bodyPr>
            <a:normAutofit/>
          </a:bodyPr>
          <a:lstStyle/>
          <a:p>
            <a:r>
              <a:rPr lang="es-AR" sz="2000" dirty="0"/>
              <a:t>Art.12:</a:t>
            </a:r>
          </a:p>
          <a:p>
            <a:pPr lvl="1"/>
            <a:r>
              <a:rPr lang="es-AR" sz="2000" dirty="0"/>
              <a:t>―1. Los Estados Partes en el presente Pacto reconocen el derecho de toda persona al disfrute del </a:t>
            </a:r>
            <a:r>
              <a:rPr lang="es-AR" sz="2000" b="1" dirty="0"/>
              <a:t>más alto nivel posible de salud física y mental</a:t>
            </a:r>
            <a:r>
              <a:rPr lang="es-AR" sz="2000" dirty="0"/>
              <a:t>.</a:t>
            </a:r>
          </a:p>
          <a:p>
            <a:pPr lvl="1"/>
            <a:r>
              <a:rPr lang="es-AR" sz="2000" dirty="0"/>
              <a:t> 2. Entre las </a:t>
            </a:r>
            <a:r>
              <a:rPr lang="es-AR" sz="2000" b="1" dirty="0"/>
              <a:t>medidas</a:t>
            </a:r>
            <a:r>
              <a:rPr lang="es-AR" sz="2000" dirty="0"/>
              <a:t> que deberán adoptar los Estados Partes en el Pacto a fin de asegurar la plena efectividad de este derecho, figurarán las necesarias para:</a:t>
            </a:r>
          </a:p>
          <a:p>
            <a:pPr lvl="2"/>
            <a:r>
              <a:rPr lang="es-AR" sz="2000" b="1" dirty="0"/>
              <a:t>b) El mejoramiento en todos sus aspectos de la higiene del trabajo y del medio ambiente</a:t>
            </a:r>
          </a:p>
        </p:txBody>
      </p:sp>
    </p:spTree>
    <p:extLst>
      <p:ext uri="{BB962C8B-B14F-4D97-AF65-F5344CB8AC3E}">
        <p14:creationId xmlns:p14="http://schemas.microsoft.com/office/powerpoint/2010/main" val="1661310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dirty="0"/>
              <a:t>Declaración Americana de los Derechos y Deberes del Hombre, art. XI.</a:t>
            </a:r>
          </a:p>
        </p:txBody>
      </p:sp>
      <p:sp>
        <p:nvSpPr>
          <p:cNvPr id="3" name="Marcador de contenido 2"/>
          <p:cNvSpPr>
            <a:spLocks noGrp="1"/>
          </p:cNvSpPr>
          <p:nvPr>
            <p:ph idx="1"/>
          </p:nvPr>
        </p:nvSpPr>
        <p:spPr/>
        <p:txBody>
          <a:bodyPr>
            <a:normAutofit/>
          </a:bodyPr>
          <a:lstStyle/>
          <a:p>
            <a:r>
              <a:rPr lang="es-AR" sz="2800" dirty="0"/>
              <a:t>Toda persona tiene derecho a que su salud sea preservada por medidas sanitarias y sociales, relativas a la alimentación, el vestido, la vivienda y la asistencia médica, correspondientes al nivel que permitan los recursos públicos y los de la comunidad.</a:t>
            </a:r>
          </a:p>
        </p:txBody>
      </p:sp>
    </p:spTree>
    <p:extLst>
      <p:ext uri="{BB962C8B-B14F-4D97-AF65-F5344CB8AC3E}">
        <p14:creationId xmlns:p14="http://schemas.microsoft.com/office/powerpoint/2010/main" val="261314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a:t>Declaración Universal de Derechos Humanos, Art. 25</a:t>
            </a:r>
          </a:p>
        </p:txBody>
      </p:sp>
      <p:sp>
        <p:nvSpPr>
          <p:cNvPr id="3" name="Marcador de contenido 2"/>
          <p:cNvSpPr>
            <a:spLocks noGrp="1"/>
          </p:cNvSpPr>
          <p:nvPr>
            <p:ph idx="1"/>
          </p:nvPr>
        </p:nvSpPr>
        <p:spPr>
          <a:xfrm>
            <a:off x="585788" y="2357437"/>
            <a:ext cx="11101387" cy="3971925"/>
          </a:xfrm>
        </p:spPr>
        <p:txBody>
          <a:bodyPr/>
          <a:lstStyle/>
          <a:p>
            <a:r>
              <a:rPr lang="es-AR" dirty="0"/>
              <a:t>1</a:t>
            </a:r>
            <a:r>
              <a:rPr lang="es-AR" sz="2400" b="1" dirty="0"/>
              <a:t>. Toda persona tiene derecho a un nivel de vida adecuado </a:t>
            </a:r>
            <a:r>
              <a:rPr lang="es-AR" sz="2400" dirty="0"/>
              <a:t>que le asegure, así como a su familia, la salud y el bienestar, y en especial la alimentación, el vestido, la vivienda, la asistencia médica y los servicios sociales necesarios; </a:t>
            </a:r>
            <a:r>
              <a:rPr lang="es-AR" sz="2400" b="1" dirty="0"/>
              <a:t>tiene asimismo derecho a los seguros en caso de desempleo, enfermedad, invalidez, viudez, vejez u otros casos de pérdida de sus medios de subsistencia por circunstancias independientes de su voluntad. </a:t>
            </a:r>
          </a:p>
          <a:p>
            <a:r>
              <a:rPr lang="es-AR" sz="2400" dirty="0"/>
              <a:t>2. La maternidad y la infancia tienen derecho a cuidados y asistencia especiales. Todos los niños, nacidos de matrimonio o fuera de matrimonio, tienen derecho a igual protección social</a:t>
            </a:r>
            <a:r>
              <a:rPr lang="es-AR" dirty="0"/>
              <a:t>.</a:t>
            </a:r>
          </a:p>
        </p:txBody>
      </p:sp>
    </p:spTree>
    <p:extLst>
      <p:ext uri="{BB962C8B-B14F-4D97-AF65-F5344CB8AC3E}">
        <p14:creationId xmlns:p14="http://schemas.microsoft.com/office/powerpoint/2010/main" val="178179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D22D1B95-2B54-43E9-85D9-B489F6C5D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a:extLst>
              <a:ext uri="{FF2B5EF4-FFF2-40B4-BE49-F238E27FC236}">
                <a16:creationId xmlns:a16="http://schemas.microsoft.com/office/drawing/2014/main" xmlns="" id="{7D0F3F6D-A49D-4406-8D61-1C4F8D792F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 name="Freeform 5">
            <a:extLst>
              <a:ext uri="{FF2B5EF4-FFF2-40B4-BE49-F238E27FC236}">
                <a16:creationId xmlns:a16="http://schemas.microsoft.com/office/drawing/2014/main" xmlns="" id="{D953A318-DA8D-4405-9536-D889E45C5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6" name="Rectangle 15">
            <a:extLst>
              <a:ext uri="{FF2B5EF4-FFF2-40B4-BE49-F238E27FC236}">
                <a16:creationId xmlns:a16="http://schemas.microsoft.com/office/drawing/2014/main" xmlns="" id="{9E382A3D-2F90-475C-8DF2-F666FEA34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ítulo 3">
            <a:extLst>
              <a:ext uri="{FF2B5EF4-FFF2-40B4-BE49-F238E27FC236}">
                <a16:creationId xmlns:a16="http://schemas.microsoft.com/office/drawing/2014/main" xmlns="" id="{FF9ECFBA-9FFE-4D8D-B645-9ADAB200A5C7}"/>
              </a:ext>
            </a:extLst>
          </p:cNvPr>
          <p:cNvSpPr>
            <a:spLocks noGrp="1"/>
          </p:cNvSpPr>
          <p:nvPr>
            <p:ph type="ctrTitle"/>
          </p:nvPr>
        </p:nvSpPr>
        <p:spPr>
          <a:xfrm>
            <a:off x="1683171" y="1143000"/>
            <a:ext cx="8825658" cy="3389217"/>
          </a:xfrm>
        </p:spPr>
        <p:txBody>
          <a:bodyPr anchor="ctr">
            <a:normAutofit/>
          </a:bodyPr>
          <a:lstStyle/>
          <a:p>
            <a:pPr algn="ctr"/>
            <a:r>
              <a:rPr lang="es-AR" sz="6600">
                <a:solidFill>
                  <a:srgbClr val="FFFFFF"/>
                </a:solidFill>
              </a:rPr>
              <a:t>Ley de Contratos de Trabajo</a:t>
            </a:r>
          </a:p>
        </p:txBody>
      </p:sp>
      <p:sp>
        <p:nvSpPr>
          <p:cNvPr id="5" name="Subtítulo 4">
            <a:extLst>
              <a:ext uri="{FF2B5EF4-FFF2-40B4-BE49-F238E27FC236}">
                <a16:creationId xmlns:a16="http://schemas.microsoft.com/office/drawing/2014/main" xmlns="" id="{150F5AB2-D0C9-4AFF-8796-52FA5810288F}"/>
              </a:ext>
            </a:extLst>
          </p:cNvPr>
          <p:cNvSpPr>
            <a:spLocks noGrp="1"/>
          </p:cNvSpPr>
          <p:nvPr>
            <p:ph type="subTitle" idx="1"/>
          </p:nvPr>
        </p:nvSpPr>
        <p:spPr>
          <a:xfrm>
            <a:off x="1683171" y="5240851"/>
            <a:ext cx="8825658" cy="828932"/>
          </a:xfrm>
        </p:spPr>
        <p:txBody>
          <a:bodyPr>
            <a:normAutofit/>
          </a:bodyPr>
          <a:lstStyle/>
          <a:p>
            <a:pPr algn="ctr"/>
            <a:r>
              <a:rPr lang="es-AR" sz="2400" cap="none" dirty="0">
                <a:solidFill>
                  <a:schemeClr val="tx2"/>
                </a:solidFill>
                <a:ea typeface="+mj-ea"/>
                <a:cs typeface="+mj-cs"/>
              </a:rPr>
              <a:t>Ley 20744</a:t>
            </a:r>
            <a:endParaRPr lang="es-AR" sz="2400" dirty="0">
              <a:solidFill>
                <a:schemeClr val="tx2"/>
              </a:solidFill>
            </a:endParaRPr>
          </a:p>
        </p:txBody>
      </p:sp>
    </p:spTree>
    <p:extLst>
      <p:ext uri="{BB962C8B-B14F-4D97-AF65-F5344CB8AC3E}">
        <p14:creationId xmlns:p14="http://schemas.microsoft.com/office/powerpoint/2010/main" val="618534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019388"/>
            <a:ext cx="9299686" cy="794172"/>
          </a:xfrm>
        </p:spPr>
        <p:txBody>
          <a:bodyPr/>
          <a:lstStyle/>
          <a:p>
            <a:r>
              <a:rPr lang="es-AR" dirty="0"/>
              <a:t/>
            </a:r>
            <a:br>
              <a:rPr lang="es-AR" dirty="0"/>
            </a:br>
            <a:r>
              <a:rPr lang="es-AR" dirty="0"/>
              <a:t>   </a:t>
            </a:r>
            <a:r>
              <a:rPr lang="es-AR" sz="2800" dirty="0"/>
              <a:t>LCT. Ley 20744.Articulos competentes a salud 1/2</a:t>
            </a:r>
            <a:br>
              <a:rPr lang="es-AR" sz="2800" dirty="0"/>
            </a:br>
            <a:endParaRPr lang="es-AR" sz="2800" dirty="0"/>
          </a:p>
        </p:txBody>
      </p:sp>
      <p:sp>
        <p:nvSpPr>
          <p:cNvPr id="3" name="Marcador de contenido 2"/>
          <p:cNvSpPr>
            <a:spLocks noGrp="1"/>
          </p:cNvSpPr>
          <p:nvPr>
            <p:ph idx="1"/>
          </p:nvPr>
        </p:nvSpPr>
        <p:spPr>
          <a:xfrm>
            <a:off x="502920" y="2240280"/>
            <a:ext cx="11155680" cy="4114800"/>
          </a:xfrm>
        </p:spPr>
        <p:txBody>
          <a:bodyPr>
            <a:normAutofit lnSpcReduction="10000"/>
          </a:bodyPr>
          <a:lstStyle/>
          <a:p>
            <a:r>
              <a:rPr lang="es-AR" sz="2400" dirty="0"/>
              <a:t>Art.75 –Deber de seguridad.1.”el empleador obligado a observar las normas legales sobre higiene y seguridad en el trabajo”. Articulo sustituido por Art.1 Ley Nº 27.323 B.O. 15/12/2016)</a:t>
            </a:r>
          </a:p>
          <a:p>
            <a:r>
              <a:rPr lang="es-AR" sz="2400" dirty="0"/>
              <a:t>Art 78.Deber de ocupación. "El empleador deberá garantizar al trabajador ocupación efectiva de acuerdo a su calificación o categoría profesional”</a:t>
            </a:r>
          </a:p>
          <a:p>
            <a:r>
              <a:rPr lang="es-AR" sz="2400" dirty="0"/>
              <a:t>Art177.De la protección de la maternidad. Prohibición de trabajar . Conservación del empleo. Artículo sustituido por art. 1 ° de la Ley N° 21.824 B.O. 30/6//1978).</a:t>
            </a:r>
          </a:p>
          <a:p>
            <a:r>
              <a:rPr lang="es-AR" sz="2400" dirty="0"/>
              <a:t>Art 179.Descansos diarios por lactancia.</a:t>
            </a:r>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28890371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LCT. Ley 20744.Articulos competentes a salud 2/2 </a:t>
            </a:r>
            <a:endParaRPr lang="es-AR" dirty="0"/>
          </a:p>
        </p:txBody>
      </p:sp>
      <p:sp>
        <p:nvSpPr>
          <p:cNvPr id="3" name="Marcador de contenido 2"/>
          <p:cNvSpPr>
            <a:spLocks noGrp="1"/>
          </p:cNvSpPr>
          <p:nvPr>
            <p:ph idx="1"/>
          </p:nvPr>
        </p:nvSpPr>
        <p:spPr>
          <a:xfrm>
            <a:off x="472440" y="2270760"/>
            <a:ext cx="11125200" cy="4130040"/>
          </a:xfrm>
        </p:spPr>
        <p:txBody>
          <a:bodyPr/>
          <a:lstStyle/>
          <a:p>
            <a:pPr lvl="0">
              <a:buClr>
                <a:srgbClr val="B31166"/>
              </a:buClr>
            </a:pPr>
            <a:r>
              <a:rPr lang="es-AR" sz="2400" dirty="0">
                <a:solidFill>
                  <a:prstClr val="black">
                    <a:lumMod val="75000"/>
                    <a:lumOff val="25000"/>
                  </a:prstClr>
                </a:solidFill>
              </a:rPr>
              <a:t>Art. 195. —Accidente o enfermedad. (Artículo sustituido por art. 13 de la Ley N° 26.390 B.O. 25/6/2008)</a:t>
            </a:r>
          </a:p>
          <a:p>
            <a:pPr lvl="0">
              <a:buClr>
                <a:srgbClr val="B31166"/>
              </a:buClr>
            </a:pPr>
            <a:r>
              <a:rPr lang="es-AR" sz="2400" dirty="0">
                <a:solidFill>
                  <a:prstClr val="black">
                    <a:lumMod val="75000"/>
                    <a:lumOff val="25000"/>
                  </a:prstClr>
                </a:solidFill>
              </a:rPr>
              <a:t>Art. 200. —Trabajo nocturno e insalubre.</a:t>
            </a:r>
          </a:p>
          <a:p>
            <a:pPr lvl="0">
              <a:buClr>
                <a:srgbClr val="B31166"/>
              </a:buClr>
            </a:pPr>
            <a:r>
              <a:rPr lang="es-AR" sz="2400" dirty="0">
                <a:solidFill>
                  <a:prstClr val="black">
                    <a:lumMod val="75000"/>
                    <a:lumOff val="25000"/>
                  </a:prstClr>
                </a:solidFill>
              </a:rPr>
              <a:t>Art. 209. —Aviso al empleador en caso de accidente o enfermedad</a:t>
            </a:r>
          </a:p>
          <a:p>
            <a:pPr lvl="0">
              <a:buClr>
                <a:srgbClr val="B31166"/>
              </a:buClr>
            </a:pPr>
            <a:r>
              <a:rPr lang="es-AR" sz="2400" dirty="0"/>
              <a:t>Art. 210. —Control.” El trabajador está obligado a someter al control que se efectúe por el facultativo designado por el empleador”</a:t>
            </a:r>
          </a:p>
          <a:p>
            <a:pPr lvl="0">
              <a:buClr>
                <a:srgbClr val="B31166"/>
              </a:buClr>
            </a:pPr>
            <a:r>
              <a:rPr lang="es-AR" sz="2400" dirty="0"/>
              <a:t>Art. 211. —Conservación del empleo por causa de accidente o enfermedad inculpable</a:t>
            </a:r>
            <a:endParaRPr lang="es-AR" sz="2400" dirty="0">
              <a:solidFill>
                <a:prstClr val="black">
                  <a:lumMod val="75000"/>
                  <a:lumOff val="25000"/>
                </a:prstClr>
              </a:solidFill>
            </a:endParaRPr>
          </a:p>
          <a:p>
            <a:pPr marL="0" lvl="0" indent="0">
              <a:buClr>
                <a:srgbClr val="B31166"/>
              </a:buClr>
              <a:buNone/>
            </a:pPr>
            <a:endParaRPr lang="es-AR" dirty="0">
              <a:solidFill>
                <a:prstClr val="black">
                  <a:lumMod val="75000"/>
                  <a:lumOff val="25000"/>
                </a:prstClr>
              </a:solidFill>
            </a:endParaRPr>
          </a:p>
          <a:p>
            <a:endParaRPr lang="es-AR" dirty="0"/>
          </a:p>
        </p:txBody>
      </p:sp>
    </p:spTree>
    <p:extLst>
      <p:ext uri="{BB962C8B-B14F-4D97-AF65-F5344CB8AC3E}">
        <p14:creationId xmlns:p14="http://schemas.microsoft.com/office/powerpoint/2010/main" val="682021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657349" y="2099733"/>
            <a:ext cx="9072563" cy="2100792"/>
          </a:xfrm>
        </p:spPr>
        <p:txBody>
          <a:bodyPr/>
          <a:lstStyle/>
          <a:p>
            <a:r>
              <a:rPr lang="es-AR" sz="3200" dirty="0">
                <a:solidFill>
                  <a:srgbClr val="FFFF00"/>
                </a:solidFill>
              </a:rPr>
              <a:t>No obstante la Salud ocupacional sigue  siendo vista por las empresas no como una inversión …… sino como un costo.</a:t>
            </a:r>
            <a:br>
              <a:rPr lang="es-AR" sz="3200" dirty="0">
                <a:solidFill>
                  <a:srgbClr val="FFFF00"/>
                </a:solidFill>
              </a:rPr>
            </a:br>
            <a:endParaRPr lang="es-AR" sz="3200" dirty="0">
              <a:solidFill>
                <a:srgbClr val="FFFF00"/>
              </a:solidFill>
            </a:endParaRPr>
          </a:p>
        </p:txBody>
      </p:sp>
      <p:sp>
        <p:nvSpPr>
          <p:cNvPr id="7" name="Subtítulo 6"/>
          <p:cNvSpPr>
            <a:spLocks noGrp="1"/>
          </p:cNvSpPr>
          <p:nvPr>
            <p:ph type="subTitle" idx="1"/>
          </p:nvPr>
        </p:nvSpPr>
        <p:spPr/>
        <p:txBody>
          <a:bodyPr/>
          <a:lstStyle/>
          <a:p>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257098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a:t>Art.75 –Deber de </a:t>
            </a:r>
            <a:r>
              <a:rPr lang="es-AR" sz="3200"/>
              <a:t>seguridad (</a:t>
            </a:r>
            <a:r>
              <a:rPr lang="es-AR" sz="2800"/>
              <a:t>Art.1 </a:t>
            </a:r>
            <a:r>
              <a:rPr lang="es-AR" sz="2800" dirty="0"/>
              <a:t>Ley Nº </a:t>
            </a:r>
            <a:r>
              <a:rPr lang="es-AR" sz="2800"/>
              <a:t>27.323 )</a:t>
            </a:r>
            <a:endParaRPr lang="es-AR" sz="2800" dirty="0"/>
          </a:p>
        </p:txBody>
      </p:sp>
      <p:sp>
        <p:nvSpPr>
          <p:cNvPr id="3" name="Marcador de contenido 2"/>
          <p:cNvSpPr>
            <a:spLocks noGrp="1"/>
          </p:cNvSpPr>
          <p:nvPr>
            <p:ph idx="1"/>
          </p:nvPr>
        </p:nvSpPr>
        <p:spPr>
          <a:xfrm>
            <a:off x="1154954" y="2603500"/>
            <a:ext cx="8825659" cy="3599180"/>
          </a:xfrm>
        </p:spPr>
        <p:txBody>
          <a:bodyPr>
            <a:noAutofit/>
          </a:bodyPr>
          <a:lstStyle/>
          <a:p>
            <a:r>
              <a:rPr lang="es-AR" sz="2000" dirty="0"/>
              <a:t>El empleador debe hacer observar las pautas y limitaciones a la duración del trabajo establecidas en la ley y demás normas reglamentarias…</a:t>
            </a:r>
          </a:p>
          <a:p>
            <a:r>
              <a:rPr lang="es-AR" sz="2000" dirty="0"/>
              <a:t>… para tutelar la integridad psicofísica y la dignidad de los trabajadores, debiendo evitar los efectos perniciosos de las tareas penosas y riesgosas ..</a:t>
            </a:r>
          </a:p>
          <a:p>
            <a:r>
              <a:rPr lang="es-AR" sz="2000" b="1" dirty="0"/>
              <a:t>Está obligado a observar las disposiciones legales y reglamentarias pertinentes sobre higiene y seguridad en el trabajo. </a:t>
            </a:r>
          </a:p>
          <a:p>
            <a:r>
              <a:rPr lang="es-AR" sz="2000" dirty="0"/>
              <a:t>El trabajador podrá rehusar la prestación de trabajo, sin que ello le ocasiones pérdida o disminución de la remuneración.</a:t>
            </a:r>
          </a:p>
        </p:txBody>
      </p:sp>
    </p:spTree>
    <p:extLst>
      <p:ext uri="{BB962C8B-B14F-4D97-AF65-F5344CB8AC3E}">
        <p14:creationId xmlns:p14="http://schemas.microsoft.com/office/powerpoint/2010/main" val="2465113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550" y="973668"/>
            <a:ext cx="10358438" cy="706964"/>
          </a:xfrm>
        </p:spPr>
        <p:txBody>
          <a:bodyPr/>
          <a:lstStyle/>
          <a:p>
            <a:r>
              <a:rPr lang="es-AR" sz="2400" dirty="0"/>
              <a:t>Art 177.LCT. De la protección de la maternidad. Prohibición de trabajar. Conservación del empleo (Art 1 de la ley Nª21824 )</a:t>
            </a:r>
          </a:p>
        </p:txBody>
      </p:sp>
      <p:sp>
        <p:nvSpPr>
          <p:cNvPr id="3" name="Marcador de contenido 2"/>
          <p:cNvSpPr>
            <a:spLocks noGrp="1"/>
          </p:cNvSpPr>
          <p:nvPr>
            <p:ph idx="1"/>
          </p:nvPr>
        </p:nvSpPr>
        <p:spPr>
          <a:xfrm>
            <a:off x="471488" y="2286000"/>
            <a:ext cx="11201400" cy="3733800"/>
          </a:xfrm>
        </p:spPr>
        <p:txBody>
          <a:bodyPr>
            <a:normAutofit/>
          </a:bodyPr>
          <a:lstStyle/>
          <a:p>
            <a:r>
              <a:rPr lang="es-AR" sz="2000" b="1" dirty="0"/>
              <a:t>Prohibición </a:t>
            </a:r>
            <a:r>
              <a:rPr lang="es-AR" sz="2000" dirty="0"/>
              <a:t>del trabajo del femenino </a:t>
            </a:r>
            <a:r>
              <a:rPr lang="es-AR" sz="2000" b="1" dirty="0"/>
              <a:t>cuarenta y cinco (45) días anteriores al parto y hasta cuarenta y cinco (45) días después del mismo. </a:t>
            </a:r>
          </a:p>
          <a:p>
            <a:r>
              <a:rPr lang="es-AR" sz="2000" b="1" dirty="0"/>
              <a:t>Opción </a:t>
            </a:r>
            <a:r>
              <a:rPr lang="es-AR" sz="2000" dirty="0"/>
              <a:t>de la mujer por que se le reduzca la licencia anterior al parto (</a:t>
            </a:r>
            <a:r>
              <a:rPr lang="es-AR" sz="2000" b="1" dirty="0"/>
              <a:t>no inferior a treinta (30) días</a:t>
            </a:r>
            <a:r>
              <a:rPr lang="es-AR" sz="2000" dirty="0"/>
              <a:t>)el resto del período total de licencia se acumulará al período de descanso posterior al parto.</a:t>
            </a:r>
          </a:p>
          <a:p>
            <a:r>
              <a:rPr lang="es-AR" sz="2000" dirty="0"/>
              <a:t> Pre-término : se acumulará al descanso posterior todo el lapso de licencia que no se hubiere gozado antes del parto, de modo de completar los noventa (90) días.</a:t>
            </a:r>
          </a:p>
          <a:p>
            <a:r>
              <a:rPr lang="es-AR" sz="2000" b="1" dirty="0"/>
              <a:t>Obligación</a:t>
            </a:r>
            <a:r>
              <a:rPr lang="es-AR" sz="2000" dirty="0"/>
              <a:t> de comunicar fehacientemente su embarazo al empleador, con presentación de </a:t>
            </a:r>
            <a:r>
              <a:rPr lang="es-AR" sz="2000" b="1" dirty="0"/>
              <a:t>certificado médico </a:t>
            </a:r>
            <a:r>
              <a:rPr lang="es-AR" sz="2000" dirty="0"/>
              <a:t>en el que conste la </a:t>
            </a:r>
            <a:r>
              <a:rPr lang="es-AR" sz="2000" b="1" dirty="0"/>
              <a:t>fecha presunta del parto (FPP) </a:t>
            </a:r>
            <a:r>
              <a:rPr lang="es-AR" sz="2000" b="1" dirty="0" smtClean="0"/>
              <a:t>o requerir </a:t>
            </a:r>
            <a:r>
              <a:rPr lang="es-AR" sz="2000" b="1" dirty="0"/>
              <a:t>su comprobación por el empleador</a:t>
            </a:r>
            <a:r>
              <a:rPr lang="es-AR" sz="2000" dirty="0"/>
              <a:t>. </a:t>
            </a:r>
          </a:p>
          <a:p>
            <a:endParaRPr lang="es-AR" dirty="0"/>
          </a:p>
        </p:txBody>
      </p:sp>
    </p:spTree>
    <p:extLst>
      <p:ext uri="{BB962C8B-B14F-4D97-AF65-F5344CB8AC3E}">
        <p14:creationId xmlns:p14="http://schemas.microsoft.com/office/powerpoint/2010/main" val="367371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dirty="0">
                <a:solidFill>
                  <a:srgbClr val="EBEBEB"/>
                </a:solidFill>
              </a:rPr>
              <a:t>Art 177.LCT. De la protección de la maternidad. Prohibición de trabajar. Conservación del empleo (Art 1 de la ley Nª21824 )</a:t>
            </a:r>
            <a:endParaRPr lang="es-AR" sz="2000" dirty="0"/>
          </a:p>
        </p:txBody>
      </p:sp>
      <p:sp>
        <p:nvSpPr>
          <p:cNvPr id="3" name="Marcador de contenido 2"/>
          <p:cNvSpPr>
            <a:spLocks noGrp="1"/>
          </p:cNvSpPr>
          <p:nvPr>
            <p:ph idx="1"/>
          </p:nvPr>
        </p:nvSpPr>
        <p:spPr>
          <a:xfrm>
            <a:off x="1154954" y="2300288"/>
            <a:ext cx="8825659" cy="3986212"/>
          </a:xfrm>
        </p:spPr>
        <p:txBody>
          <a:bodyPr>
            <a:normAutofit lnSpcReduction="10000"/>
          </a:bodyPr>
          <a:lstStyle/>
          <a:p>
            <a:pPr lvl="0">
              <a:buClr>
                <a:srgbClr val="B31166"/>
              </a:buClr>
            </a:pPr>
            <a:r>
              <a:rPr lang="es-AR" dirty="0">
                <a:solidFill>
                  <a:prstClr val="black">
                    <a:lumMod val="75000"/>
                    <a:lumOff val="25000"/>
                  </a:prstClr>
                </a:solidFill>
              </a:rPr>
              <a:t> La trabajadora </a:t>
            </a:r>
            <a:r>
              <a:rPr lang="es-AR" b="1" dirty="0">
                <a:solidFill>
                  <a:prstClr val="black">
                    <a:lumMod val="75000"/>
                    <a:lumOff val="25000"/>
                  </a:prstClr>
                </a:solidFill>
              </a:rPr>
              <a:t>conservará su empleo </a:t>
            </a:r>
            <a:r>
              <a:rPr lang="es-AR" dirty="0">
                <a:solidFill>
                  <a:prstClr val="black">
                    <a:lumMod val="75000"/>
                    <a:lumOff val="25000"/>
                  </a:prstClr>
                </a:solidFill>
              </a:rPr>
              <a:t>durante los períodos </a:t>
            </a:r>
            <a:r>
              <a:rPr lang="es-AR" dirty="0" smtClean="0">
                <a:solidFill>
                  <a:prstClr val="black">
                    <a:lumMod val="75000"/>
                    <a:lumOff val="25000"/>
                  </a:prstClr>
                </a:solidFill>
              </a:rPr>
              <a:t>indicados, </a:t>
            </a:r>
            <a:r>
              <a:rPr lang="es-AR" dirty="0">
                <a:solidFill>
                  <a:prstClr val="black">
                    <a:lumMod val="75000"/>
                    <a:lumOff val="25000"/>
                  </a:prstClr>
                </a:solidFill>
              </a:rPr>
              <a:t>y gozará de las asignaciones que le confieren los sistemas de seguridad social, que garantizarán a la misma la percepción de una suma igual a la retribución que corresponda al período de licencia legal, todo de conformidad con las exigencias y demás requisitos que prevean las reglamentaciones respectivas.</a:t>
            </a:r>
          </a:p>
          <a:p>
            <a:pPr lvl="0">
              <a:buClr>
                <a:srgbClr val="B31166"/>
              </a:buClr>
            </a:pPr>
            <a:r>
              <a:rPr lang="es-AR" b="1" dirty="0">
                <a:solidFill>
                  <a:srgbClr val="000000"/>
                </a:solidFill>
                <a:latin typeface="Century Gothic" panose="020B0502020202020204" pitchFamily="34" charset="0"/>
              </a:rPr>
              <a:t>Garantizase</a:t>
            </a:r>
            <a:r>
              <a:rPr lang="es-AR" dirty="0">
                <a:solidFill>
                  <a:srgbClr val="000000"/>
                </a:solidFill>
                <a:latin typeface="Century Gothic" panose="020B0502020202020204" pitchFamily="34" charset="0"/>
              </a:rPr>
              <a:t> a toda mujer durante la gestación el </a:t>
            </a:r>
            <a:r>
              <a:rPr lang="es-AR" b="1" dirty="0">
                <a:solidFill>
                  <a:srgbClr val="000000"/>
                </a:solidFill>
                <a:latin typeface="Century Gothic" panose="020B0502020202020204" pitchFamily="34" charset="0"/>
              </a:rPr>
              <a:t>derecho a la estabilidad en el empleo.</a:t>
            </a:r>
            <a:r>
              <a:rPr lang="es-AR" dirty="0">
                <a:solidFill>
                  <a:srgbClr val="000000"/>
                </a:solidFill>
                <a:latin typeface="Century Gothic" panose="020B0502020202020204" pitchFamily="34" charset="0"/>
              </a:rPr>
              <a:t> El mismo tendrá carácter de derecho adquirido </a:t>
            </a:r>
            <a:r>
              <a:rPr lang="es-AR" b="1" dirty="0">
                <a:solidFill>
                  <a:srgbClr val="000000"/>
                </a:solidFill>
                <a:latin typeface="Century Gothic" panose="020B0502020202020204" pitchFamily="34" charset="0"/>
              </a:rPr>
              <a:t>a partir del momento en que la trabajadora practique la notificación a que se refiere el párrafo anterior</a:t>
            </a:r>
            <a:r>
              <a:rPr lang="es-AR" b="1" dirty="0">
                <a:solidFill>
                  <a:srgbClr val="000000"/>
                </a:solidFill>
                <a:latin typeface="Gill Sans"/>
              </a:rPr>
              <a:t>.</a:t>
            </a:r>
          </a:p>
          <a:p>
            <a:pPr lvl="0">
              <a:buClr>
                <a:srgbClr val="B31166"/>
              </a:buClr>
            </a:pPr>
            <a:r>
              <a:rPr lang="es-AR" dirty="0">
                <a:solidFill>
                  <a:srgbClr val="000000"/>
                </a:solidFill>
                <a:latin typeface="+mj-lt"/>
              </a:rPr>
              <a:t>En caso de permanecer ausente de su trabajo durante un tiempo mayor, a consecuencia de </a:t>
            </a:r>
            <a:r>
              <a:rPr lang="es-AR" b="1" dirty="0">
                <a:solidFill>
                  <a:srgbClr val="000000"/>
                </a:solidFill>
                <a:latin typeface="+mj-lt"/>
              </a:rPr>
              <a:t>enfermedad  que deba su origen al embarazo o parto </a:t>
            </a:r>
            <a:r>
              <a:rPr lang="es-AR" dirty="0">
                <a:solidFill>
                  <a:srgbClr val="000000"/>
                </a:solidFill>
                <a:latin typeface="+mj-lt"/>
              </a:rPr>
              <a:t>y la incapacite para reanudarlo vencidos aquellos plazos, la mujer será acreedora a los beneficios previstos en el artículo 208 de esta ley.</a:t>
            </a:r>
          </a:p>
          <a:p>
            <a:pPr lvl="0">
              <a:buClr>
                <a:srgbClr val="B31166"/>
              </a:buClr>
            </a:pPr>
            <a:endParaRPr lang="es-AR" dirty="0">
              <a:solidFill>
                <a:srgbClr val="000000"/>
              </a:solidFill>
              <a:latin typeface="Gill Sans"/>
            </a:endParaRPr>
          </a:p>
          <a:p>
            <a:endParaRPr lang="es-AR" dirty="0"/>
          </a:p>
        </p:txBody>
      </p:sp>
    </p:spTree>
    <p:extLst>
      <p:ext uri="{BB962C8B-B14F-4D97-AF65-F5344CB8AC3E}">
        <p14:creationId xmlns:p14="http://schemas.microsoft.com/office/powerpoint/2010/main" val="3636343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a:solidFill>
                  <a:srgbClr val="EBEBEB"/>
                </a:solidFill>
              </a:rPr>
              <a:t>Art 177.LCT. Licencia por maternidad</a:t>
            </a:r>
            <a:endParaRPr lang="es-AR"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18628545"/>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382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a:t>
            </a:r>
            <a:r>
              <a:rPr lang="es-AR" dirty="0">
                <a:solidFill>
                  <a:srgbClr val="FFFF00"/>
                </a:solidFill>
              </a:rPr>
              <a:t>Art 177.LCT. Opción de licencia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42948976"/>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655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761413" cy="969432"/>
          </a:xfrm>
        </p:spPr>
        <p:txBody>
          <a:bodyPr/>
          <a:lstStyle/>
          <a:p>
            <a:r>
              <a:rPr lang="es-AR" sz="2800" dirty="0">
                <a:solidFill>
                  <a:srgbClr val="FFFF00"/>
                </a:solidFill>
              </a:rPr>
              <a:t>                Art 177.LCT.Parto prematuro </a:t>
            </a:r>
            <a:br>
              <a:rPr lang="es-AR" sz="2800" dirty="0">
                <a:solidFill>
                  <a:srgbClr val="FFFF00"/>
                </a:solidFill>
              </a:rPr>
            </a:br>
            <a:r>
              <a:rPr lang="es-AR" sz="2800" dirty="0">
                <a:solidFill>
                  <a:srgbClr val="FFFF00"/>
                </a:solidFill>
              </a:rPr>
              <a:t>(Parto prematuro =Mas de 15 días antes de FFP) </a:t>
            </a:r>
            <a:endParaRPr lang="es-AR"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62300207"/>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62280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FFFF00"/>
                </a:solidFill>
              </a:rPr>
              <a:t>Art.178.LCT:Presuncion despido por Embarazo</a:t>
            </a:r>
          </a:p>
        </p:txBody>
      </p:sp>
      <p:sp>
        <p:nvSpPr>
          <p:cNvPr id="3" name="Marcador de contenido 2"/>
          <p:cNvSpPr>
            <a:spLocks noGrp="1"/>
          </p:cNvSpPr>
          <p:nvPr>
            <p:ph idx="1"/>
          </p:nvPr>
        </p:nvSpPr>
        <p:spPr/>
        <p:txBody>
          <a:bodyPr>
            <a:normAutofit/>
          </a:bodyPr>
          <a:lstStyle/>
          <a:p>
            <a:r>
              <a:rPr lang="es-AR" sz="2000" dirty="0"/>
              <a:t>Se presume, salvo prueba en contrario, que el despido de la mujer trabajadora obedece a razones de maternidad o embarazo cuando fuese dispuesto dentro del plazo de </a:t>
            </a:r>
            <a:r>
              <a:rPr lang="es-AR" sz="2000" b="1" dirty="0">
                <a:highlight>
                  <a:srgbClr val="FFFF00"/>
                </a:highlight>
              </a:rPr>
              <a:t>siete y medio (7 y 1/2) meses anteriores o posteriores a la fecha del parto</a:t>
            </a:r>
            <a:r>
              <a:rPr lang="es-AR" sz="2000" dirty="0">
                <a:highlight>
                  <a:srgbClr val="FFFF00"/>
                </a:highlight>
              </a:rPr>
              <a:t>, </a:t>
            </a:r>
            <a:r>
              <a:rPr lang="es-AR" sz="2000" b="1" u="sng" dirty="0">
                <a:highlight>
                  <a:srgbClr val="FFFF00"/>
                </a:highlight>
              </a:rPr>
              <a:t>siempre y cuando la mujer haya cumplido con su obligación de notificar y acreditar en forma el hecho del embarazo así, en su caso, el del nacimiento.</a:t>
            </a:r>
            <a:r>
              <a:rPr lang="es-AR" sz="2000" dirty="0"/>
              <a:t> En tales condiciones, dará lugar al pago de una indemnización igual a la prevista en el artículo 182 de esta ley.</a:t>
            </a:r>
          </a:p>
        </p:txBody>
      </p:sp>
    </p:spTree>
    <p:extLst>
      <p:ext uri="{BB962C8B-B14F-4D97-AF65-F5344CB8AC3E}">
        <p14:creationId xmlns:p14="http://schemas.microsoft.com/office/powerpoint/2010/main" val="2744214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462379-73B7-4560-9B19-5D9E10407DDC}"/>
              </a:ext>
            </a:extLst>
          </p:cNvPr>
          <p:cNvSpPr>
            <a:spLocks noGrp="1"/>
          </p:cNvSpPr>
          <p:nvPr>
            <p:ph type="title"/>
          </p:nvPr>
        </p:nvSpPr>
        <p:spPr/>
        <p:txBody>
          <a:bodyPr/>
          <a:lstStyle/>
          <a:p>
            <a:r>
              <a:rPr lang="es-AR" sz="2800" dirty="0">
                <a:solidFill>
                  <a:srgbClr val="FFFF00"/>
                </a:solidFill>
              </a:rPr>
              <a:t>Art.178.LCT:Presuncion despido por Embarazo</a:t>
            </a:r>
            <a:endParaRPr lang="es-AR" dirty="0"/>
          </a:p>
        </p:txBody>
      </p:sp>
      <p:sp>
        <p:nvSpPr>
          <p:cNvPr id="3" name="Marcador de contenido 2">
            <a:extLst>
              <a:ext uri="{FF2B5EF4-FFF2-40B4-BE49-F238E27FC236}">
                <a16:creationId xmlns:a16="http://schemas.microsoft.com/office/drawing/2014/main" xmlns="" id="{6528F402-62F8-44B0-B56D-A6E6AF0E3F69}"/>
              </a:ext>
            </a:extLst>
          </p:cNvPr>
          <p:cNvSpPr>
            <a:spLocks noGrp="1"/>
          </p:cNvSpPr>
          <p:nvPr>
            <p:ph idx="1"/>
          </p:nvPr>
        </p:nvSpPr>
        <p:spPr/>
        <p:txBody>
          <a:bodyPr/>
          <a:lstStyle/>
          <a:p>
            <a:r>
              <a:rPr lang="es-AR" dirty="0" smtClean="0"/>
              <a:t>NOTIFICAR  A PARTIR DEL</a:t>
            </a:r>
          </a:p>
          <a:p>
            <a:pPr marL="0" indent="0">
              <a:buNone/>
            </a:pPr>
            <a:r>
              <a:rPr lang="es-AR" dirty="0" smtClean="0"/>
              <a:t>      MES Y MEDIO .-</a:t>
            </a:r>
            <a:endParaRPr lang="es-AR" dirty="0"/>
          </a:p>
        </p:txBody>
      </p:sp>
      <p:sp>
        <p:nvSpPr>
          <p:cNvPr id="11" name="Diagrama de flujo: conector 10">
            <a:extLst>
              <a:ext uri="{FF2B5EF4-FFF2-40B4-BE49-F238E27FC236}">
                <a16:creationId xmlns:a16="http://schemas.microsoft.com/office/drawing/2014/main" xmlns="" id="{3C00E5D9-2397-4CF3-9183-6DEED54AF044}"/>
              </a:ext>
            </a:extLst>
          </p:cNvPr>
          <p:cNvSpPr/>
          <p:nvPr/>
        </p:nvSpPr>
        <p:spPr>
          <a:xfrm>
            <a:off x="4386470" y="4157410"/>
            <a:ext cx="1987826" cy="103366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FPP</a:t>
            </a:r>
          </a:p>
          <a:p>
            <a:pPr algn="ctr"/>
            <a:r>
              <a:rPr lang="es-AR" dirty="0">
                <a:solidFill>
                  <a:srgbClr val="FFFF00"/>
                </a:solidFill>
              </a:rPr>
              <a:t>o</a:t>
            </a:r>
          </a:p>
          <a:p>
            <a:pPr algn="ctr"/>
            <a:r>
              <a:rPr lang="es-AR" dirty="0">
                <a:solidFill>
                  <a:srgbClr val="FFFF00"/>
                </a:solidFill>
              </a:rPr>
              <a:t>Parto</a:t>
            </a:r>
          </a:p>
        </p:txBody>
      </p:sp>
      <p:sp>
        <p:nvSpPr>
          <p:cNvPr id="12" name="Diagrama de flujo: cinta perforada 11">
            <a:extLst>
              <a:ext uri="{FF2B5EF4-FFF2-40B4-BE49-F238E27FC236}">
                <a16:creationId xmlns:a16="http://schemas.microsoft.com/office/drawing/2014/main" xmlns="" id="{DD7CCE7E-77B7-46A1-B382-B715FC2F036F}"/>
              </a:ext>
            </a:extLst>
          </p:cNvPr>
          <p:cNvSpPr/>
          <p:nvPr/>
        </p:nvSpPr>
        <p:spPr>
          <a:xfrm>
            <a:off x="4479235" y="2811853"/>
            <a:ext cx="1895061" cy="87225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CONSTANCIA DE EMBARAZO</a:t>
            </a:r>
          </a:p>
        </p:txBody>
      </p:sp>
      <p:sp>
        <p:nvSpPr>
          <p:cNvPr id="13" name="Flecha: hacia abajo 12">
            <a:extLst>
              <a:ext uri="{FF2B5EF4-FFF2-40B4-BE49-F238E27FC236}">
                <a16:creationId xmlns:a16="http://schemas.microsoft.com/office/drawing/2014/main" xmlns="" id="{4D9F3375-22CA-4A18-ABB3-F6C8B661274E}"/>
              </a:ext>
            </a:extLst>
          </p:cNvPr>
          <p:cNvSpPr/>
          <p:nvPr/>
        </p:nvSpPr>
        <p:spPr>
          <a:xfrm>
            <a:off x="5237486" y="3734720"/>
            <a:ext cx="31805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Flecha: a la derecha 13">
            <a:extLst>
              <a:ext uri="{FF2B5EF4-FFF2-40B4-BE49-F238E27FC236}">
                <a16:creationId xmlns:a16="http://schemas.microsoft.com/office/drawing/2014/main" xmlns="" id="{027692DB-82A4-46C1-9FEF-243AC128DAD1}"/>
              </a:ext>
            </a:extLst>
          </p:cNvPr>
          <p:cNvSpPr/>
          <p:nvPr/>
        </p:nvSpPr>
        <p:spPr>
          <a:xfrm>
            <a:off x="6374296" y="4437085"/>
            <a:ext cx="1537252" cy="339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lecha: hacia la izquierda 14">
            <a:extLst>
              <a:ext uri="{FF2B5EF4-FFF2-40B4-BE49-F238E27FC236}">
                <a16:creationId xmlns:a16="http://schemas.microsoft.com/office/drawing/2014/main" xmlns="" id="{F4B7EC15-62A7-498B-ADF5-9C05FA89E02D}"/>
              </a:ext>
            </a:extLst>
          </p:cNvPr>
          <p:cNvSpPr/>
          <p:nvPr/>
        </p:nvSpPr>
        <p:spPr>
          <a:xfrm>
            <a:off x="3048000" y="4437085"/>
            <a:ext cx="1338470" cy="3397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Diagrama de flujo: conector 15">
            <a:extLst>
              <a:ext uri="{FF2B5EF4-FFF2-40B4-BE49-F238E27FC236}">
                <a16:creationId xmlns:a16="http://schemas.microsoft.com/office/drawing/2014/main" xmlns="" id="{7BF53129-10D1-492D-A09B-17EE20A0FE7F}"/>
              </a:ext>
            </a:extLst>
          </p:cNvPr>
          <p:cNvSpPr/>
          <p:nvPr/>
        </p:nvSpPr>
        <p:spPr>
          <a:xfrm>
            <a:off x="1649896" y="4253488"/>
            <a:ext cx="1378226" cy="7069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--7 ½ MESES</a:t>
            </a:r>
          </a:p>
        </p:txBody>
      </p:sp>
      <p:sp>
        <p:nvSpPr>
          <p:cNvPr id="17" name="Diagrama de flujo: conector 16">
            <a:extLst>
              <a:ext uri="{FF2B5EF4-FFF2-40B4-BE49-F238E27FC236}">
                <a16:creationId xmlns:a16="http://schemas.microsoft.com/office/drawing/2014/main" xmlns="" id="{EEF65092-06D0-4B02-9513-9531C6B6D3E6}"/>
              </a:ext>
            </a:extLst>
          </p:cNvPr>
          <p:cNvSpPr/>
          <p:nvPr/>
        </p:nvSpPr>
        <p:spPr>
          <a:xfrm>
            <a:off x="7911548" y="4236368"/>
            <a:ext cx="1696278" cy="7069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+7 ½</a:t>
            </a:r>
          </a:p>
          <a:p>
            <a:pPr algn="ctr"/>
            <a:r>
              <a:rPr lang="es-AR" dirty="0">
                <a:solidFill>
                  <a:srgbClr val="FFFF00"/>
                </a:solidFill>
              </a:rPr>
              <a:t>MESES</a:t>
            </a:r>
          </a:p>
        </p:txBody>
      </p:sp>
    </p:spTree>
    <p:extLst>
      <p:ext uri="{BB962C8B-B14F-4D97-AF65-F5344CB8AC3E}">
        <p14:creationId xmlns:p14="http://schemas.microsoft.com/office/powerpoint/2010/main" val="1740060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Art 179 LCT: Lactancia</a:t>
            </a:r>
          </a:p>
        </p:txBody>
      </p:sp>
      <p:sp>
        <p:nvSpPr>
          <p:cNvPr id="3" name="Marcador de contenido 2"/>
          <p:cNvSpPr>
            <a:spLocks noGrp="1"/>
          </p:cNvSpPr>
          <p:nvPr>
            <p:ph idx="1"/>
          </p:nvPr>
        </p:nvSpPr>
        <p:spPr/>
        <p:txBody>
          <a:bodyPr/>
          <a:lstStyle/>
          <a:p>
            <a:r>
              <a:rPr lang="es-AR" dirty="0"/>
              <a:t>Toda trabajadora madre de lactante podrá disponer de </a:t>
            </a:r>
            <a:r>
              <a:rPr lang="es-AR" b="1" dirty="0"/>
              <a:t>dos (2) descansos de media hora para amamantar a su hijo, en el transcurso de la jornada de trabajo,</a:t>
            </a:r>
            <a:r>
              <a:rPr lang="es-AR" dirty="0"/>
              <a:t> y por un período </a:t>
            </a:r>
            <a:r>
              <a:rPr lang="es-AR" b="1" dirty="0"/>
              <a:t>no superior a un (1) año posterior a la fecha del nacimiento.</a:t>
            </a:r>
          </a:p>
          <a:p>
            <a:r>
              <a:rPr lang="es-AR" dirty="0"/>
              <a:t>Salvo que por razones médicas sea necesario que la madre amamante a su hijo por </a:t>
            </a:r>
            <a:r>
              <a:rPr lang="es-AR" b="1" dirty="0"/>
              <a:t>lapso más prolongado</a:t>
            </a:r>
            <a:r>
              <a:rPr lang="es-AR" dirty="0"/>
              <a:t>. </a:t>
            </a:r>
          </a:p>
          <a:p>
            <a:r>
              <a:rPr lang="es-AR" dirty="0"/>
              <a:t>En los establecimientos donde preste servicios el número mínimo de trabajadoras que determine la reglamentación, el empleador deberá habilitar </a:t>
            </a:r>
            <a:r>
              <a:rPr lang="es-AR" b="1" dirty="0"/>
              <a:t>salas maternales y guarderías </a:t>
            </a:r>
            <a:r>
              <a:rPr lang="es-AR" dirty="0"/>
              <a:t>para niños hasta la edad y en las condiciones que oportunamente se establezcan. </a:t>
            </a:r>
          </a:p>
        </p:txBody>
      </p:sp>
    </p:spTree>
    <p:extLst>
      <p:ext uri="{BB962C8B-B14F-4D97-AF65-F5344CB8AC3E}">
        <p14:creationId xmlns:p14="http://schemas.microsoft.com/office/powerpoint/2010/main" val="25858585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D386E1-EB76-473B-81A7-F54B9A91F4F3}"/>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xmlns="" id="{F7D99116-20E7-46FC-AD7C-86ABF8D3BB36}"/>
              </a:ext>
            </a:extLst>
          </p:cNvPr>
          <p:cNvSpPr>
            <a:spLocks noGrp="1"/>
          </p:cNvSpPr>
          <p:nvPr>
            <p:ph idx="1"/>
          </p:nvPr>
        </p:nvSpPr>
        <p:spPr/>
        <p:txBody>
          <a:bodyPr/>
          <a:lstStyle/>
          <a:p>
            <a:pPr marL="0" indent="0">
              <a:buNone/>
            </a:pPr>
            <a:endParaRPr lang="es-AR" dirty="0"/>
          </a:p>
        </p:txBody>
      </p:sp>
      <p:sp>
        <p:nvSpPr>
          <p:cNvPr id="4" name="Diagrama de flujo: proceso 3">
            <a:extLst>
              <a:ext uri="{FF2B5EF4-FFF2-40B4-BE49-F238E27FC236}">
                <a16:creationId xmlns:a16="http://schemas.microsoft.com/office/drawing/2014/main" xmlns="" id="{EEA8586A-E2EE-4A0A-BF0E-AC570D4443DA}"/>
              </a:ext>
            </a:extLst>
          </p:cNvPr>
          <p:cNvSpPr/>
          <p:nvPr/>
        </p:nvSpPr>
        <p:spPr>
          <a:xfrm>
            <a:off x="1934817" y="3114261"/>
            <a:ext cx="1802296" cy="74212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Sala maternal</a:t>
            </a:r>
          </a:p>
        </p:txBody>
      </p:sp>
      <p:sp>
        <p:nvSpPr>
          <p:cNvPr id="5" name="Diagrama de flujo: proceso alternativo 4">
            <a:extLst>
              <a:ext uri="{FF2B5EF4-FFF2-40B4-BE49-F238E27FC236}">
                <a16:creationId xmlns:a16="http://schemas.microsoft.com/office/drawing/2014/main" xmlns="" id="{F2150134-0EF6-45E2-974A-F7759DEBB3BD}"/>
              </a:ext>
            </a:extLst>
          </p:cNvPr>
          <p:cNvSpPr/>
          <p:nvPr/>
        </p:nvSpPr>
        <p:spPr>
          <a:xfrm>
            <a:off x="4638261" y="2888974"/>
            <a:ext cx="2027582" cy="7421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Lactancia</a:t>
            </a:r>
          </a:p>
        </p:txBody>
      </p:sp>
      <p:sp>
        <p:nvSpPr>
          <p:cNvPr id="6" name="Flecha: hacia la izquierda 5">
            <a:extLst>
              <a:ext uri="{FF2B5EF4-FFF2-40B4-BE49-F238E27FC236}">
                <a16:creationId xmlns:a16="http://schemas.microsoft.com/office/drawing/2014/main" xmlns="" id="{6F4E3F25-1E11-4481-BA35-7BB48DA215FD}"/>
              </a:ext>
            </a:extLst>
          </p:cNvPr>
          <p:cNvSpPr/>
          <p:nvPr/>
        </p:nvSpPr>
        <p:spPr>
          <a:xfrm>
            <a:off x="3748350" y="3140766"/>
            <a:ext cx="889911" cy="288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lecha: a la derecha 6">
            <a:extLst>
              <a:ext uri="{FF2B5EF4-FFF2-40B4-BE49-F238E27FC236}">
                <a16:creationId xmlns:a16="http://schemas.microsoft.com/office/drawing/2014/main" xmlns="" id="{9318EF98-66C5-49CA-9697-7C9BD2177C90}"/>
              </a:ext>
            </a:extLst>
          </p:cNvPr>
          <p:cNvSpPr/>
          <p:nvPr/>
        </p:nvSpPr>
        <p:spPr>
          <a:xfrm>
            <a:off x="6665843" y="3114261"/>
            <a:ext cx="978408" cy="314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xmlns="" id="{DD9D7DBD-23BD-4E83-91B8-8E1CECD98803}"/>
              </a:ext>
            </a:extLst>
          </p:cNvPr>
          <p:cNvSpPr/>
          <p:nvPr/>
        </p:nvSpPr>
        <p:spPr>
          <a:xfrm>
            <a:off x="7644251" y="2985052"/>
            <a:ext cx="1951778" cy="88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2 descansos diarios de 30min</a:t>
            </a:r>
          </a:p>
        </p:txBody>
      </p:sp>
      <p:sp>
        <p:nvSpPr>
          <p:cNvPr id="9" name="Flecha: hacia abajo 8">
            <a:extLst>
              <a:ext uri="{FF2B5EF4-FFF2-40B4-BE49-F238E27FC236}">
                <a16:creationId xmlns:a16="http://schemas.microsoft.com/office/drawing/2014/main" xmlns="" id="{0E39C578-E86D-40C3-B945-0DD4A98A3408}"/>
              </a:ext>
            </a:extLst>
          </p:cNvPr>
          <p:cNvSpPr/>
          <p:nvPr/>
        </p:nvSpPr>
        <p:spPr>
          <a:xfrm>
            <a:off x="8309113" y="3872948"/>
            <a:ext cx="311027" cy="553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una sola esquina redondeada 9">
            <a:extLst>
              <a:ext uri="{FF2B5EF4-FFF2-40B4-BE49-F238E27FC236}">
                <a16:creationId xmlns:a16="http://schemas.microsoft.com/office/drawing/2014/main" xmlns="" id="{D54A6E4D-378E-483F-99E1-98CA14DA2530}"/>
              </a:ext>
            </a:extLst>
          </p:cNvPr>
          <p:cNvSpPr/>
          <p:nvPr/>
        </p:nvSpPr>
        <p:spPr>
          <a:xfrm>
            <a:off x="7644251" y="4426226"/>
            <a:ext cx="1749287" cy="92286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Por un año</a:t>
            </a:r>
          </a:p>
        </p:txBody>
      </p:sp>
      <p:sp>
        <p:nvSpPr>
          <p:cNvPr id="11" name="Flecha: hacia la izquierda 10">
            <a:extLst>
              <a:ext uri="{FF2B5EF4-FFF2-40B4-BE49-F238E27FC236}">
                <a16:creationId xmlns:a16="http://schemas.microsoft.com/office/drawing/2014/main" xmlns="" id="{FE7497A2-C7B5-4D7F-A9FD-EDB91A33142C}"/>
              </a:ext>
            </a:extLst>
          </p:cNvPr>
          <p:cNvSpPr/>
          <p:nvPr/>
        </p:nvSpPr>
        <p:spPr>
          <a:xfrm>
            <a:off x="6785113" y="4757530"/>
            <a:ext cx="859138" cy="3147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Diagrama de flujo: cinta perforada 11">
            <a:extLst>
              <a:ext uri="{FF2B5EF4-FFF2-40B4-BE49-F238E27FC236}">
                <a16:creationId xmlns:a16="http://schemas.microsoft.com/office/drawing/2014/main" xmlns="" id="{69261819-CE91-45C4-A678-3EB3F8714AA1}"/>
              </a:ext>
            </a:extLst>
          </p:cNvPr>
          <p:cNvSpPr/>
          <p:nvPr/>
        </p:nvSpPr>
        <p:spPr>
          <a:xfrm>
            <a:off x="5406888" y="4482549"/>
            <a:ext cx="1378225" cy="74212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a:t>Certificado</a:t>
            </a:r>
          </a:p>
        </p:txBody>
      </p:sp>
      <p:sp>
        <p:nvSpPr>
          <p:cNvPr id="13" name="Flecha: hacia la izquierda 12">
            <a:extLst>
              <a:ext uri="{FF2B5EF4-FFF2-40B4-BE49-F238E27FC236}">
                <a16:creationId xmlns:a16="http://schemas.microsoft.com/office/drawing/2014/main" xmlns="" id="{1FE974A4-C7E6-456F-ABA2-72B5C5E8CE95}"/>
              </a:ext>
            </a:extLst>
          </p:cNvPr>
          <p:cNvSpPr/>
          <p:nvPr/>
        </p:nvSpPr>
        <p:spPr>
          <a:xfrm>
            <a:off x="4386470" y="4767932"/>
            <a:ext cx="1020418" cy="288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Diagrama de flujo: proceso 13">
            <a:extLst>
              <a:ext uri="{FF2B5EF4-FFF2-40B4-BE49-F238E27FC236}">
                <a16:creationId xmlns:a16="http://schemas.microsoft.com/office/drawing/2014/main" xmlns="" id="{DA6B0172-6AB6-49A7-A1A2-2579A1095ABD}"/>
              </a:ext>
            </a:extLst>
          </p:cNvPr>
          <p:cNvSpPr/>
          <p:nvPr/>
        </p:nvSpPr>
        <p:spPr>
          <a:xfrm>
            <a:off x="2637183" y="4616266"/>
            <a:ext cx="1749287" cy="7328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Prolongación</a:t>
            </a:r>
          </a:p>
        </p:txBody>
      </p:sp>
    </p:spTree>
    <p:extLst>
      <p:ext uri="{BB962C8B-B14F-4D97-AF65-F5344CB8AC3E}">
        <p14:creationId xmlns:p14="http://schemas.microsoft.com/office/powerpoint/2010/main" val="3664918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500313" y="1028700"/>
            <a:ext cx="8029574" cy="842963"/>
          </a:xfrm>
        </p:spPr>
        <p:txBody>
          <a:bodyPr/>
          <a:lstStyle/>
          <a:p>
            <a:r>
              <a:rPr lang="es-AR" dirty="0">
                <a:solidFill>
                  <a:srgbClr val="FFFF00"/>
                </a:solidFill>
              </a:rPr>
              <a:t>Binomio fundamental</a:t>
            </a:r>
          </a:p>
        </p:txBody>
      </p:sp>
      <p:sp>
        <p:nvSpPr>
          <p:cNvPr id="5" name="Subtítulo 4"/>
          <p:cNvSpPr>
            <a:spLocks noGrp="1"/>
          </p:cNvSpPr>
          <p:nvPr>
            <p:ph type="subTitle" idx="1"/>
          </p:nvPr>
        </p:nvSpPr>
        <p:spPr>
          <a:xfrm>
            <a:off x="1683592" y="2085975"/>
            <a:ext cx="8825658" cy="3409950"/>
          </a:xfrm>
        </p:spPr>
        <p:txBody>
          <a:bodyPr/>
          <a:lstStyle/>
          <a:p>
            <a:r>
              <a:rPr lang="es-AR" dirty="0"/>
              <a:t>Salud y trabajo.</a:t>
            </a:r>
          </a:p>
        </p:txBody>
      </p:sp>
      <p:sp>
        <p:nvSpPr>
          <p:cNvPr id="7" name="Elipse 6"/>
          <p:cNvSpPr/>
          <p:nvPr/>
        </p:nvSpPr>
        <p:spPr>
          <a:xfrm>
            <a:off x="2300288" y="2957513"/>
            <a:ext cx="4129087"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5400" dirty="0">
                <a:solidFill>
                  <a:srgbClr val="FFFF00"/>
                </a:solidFill>
              </a:rPr>
              <a:t>Salud</a:t>
            </a:r>
          </a:p>
        </p:txBody>
      </p:sp>
      <p:sp>
        <p:nvSpPr>
          <p:cNvPr id="16" name="Elipse 15"/>
          <p:cNvSpPr/>
          <p:nvPr/>
        </p:nvSpPr>
        <p:spPr>
          <a:xfrm>
            <a:off x="6429375" y="2957513"/>
            <a:ext cx="3600450"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800" dirty="0">
                <a:solidFill>
                  <a:srgbClr val="FFFF00"/>
                </a:solidFill>
              </a:rPr>
              <a:t>Trabajo</a:t>
            </a:r>
          </a:p>
        </p:txBody>
      </p:sp>
    </p:spTree>
    <p:extLst>
      <p:ext uri="{BB962C8B-B14F-4D97-AF65-F5344CB8AC3E}">
        <p14:creationId xmlns:p14="http://schemas.microsoft.com/office/powerpoint/2010/main" val="38296680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a:t>Art.200 LCT: Trabajo nocturno e insalubre</a:t>
            </a:r>
          </a:p>
        </p:txBody>
      </p:sp>
      <p:sp>
        <p:nvSpPr>
          <p:cNvPr id="3" name="Marcador de contenido 2"/>
          <p:cNvSpPr>
            <a:spLocks noGrp="1"/>
          </p:cNvSpPr>
          <p:nvPr>
            <p:ph idx="1"/>
          </p:nvPr>
        </p:nvSpPr>
        <p:spPr>
          <a:xfrm>
            <a:off x="500064" y="2328863"/>
            <a:ext cx="11144250" cy="3690937"/>
          </a:xfrm>
        </p:spPr>
        <p:txBody>
          <a:bodyPr>
            <a:normAutofit/>
          </a:bodyPr>
          <a:lstStyle/>
          <a:p>
            <a:pPr lvl="0">
              <a:buClr>
                <a:srgbClr val="B31166"/>
              </a:buClr>
            </a:pPr>
            <a:r>
              <a:rPr lang="es-AR" sz="2000" u="sng" dirty="0"/>
              <a:t>La jornada de trabajo íntegramente nocturna  (</a:t>
            </a:r>
            <a:r>
              <a:rPr lang="es-AR" sz="2000" dirty="0">
                <a:solidFill>
                  <a:prstClr val="black">
                    <a:lumMod val="75000"/>
                    <a:lumOff val="25000"/>
                  </a:prstClr>
                </a:solidFill>
              </a:rPr>
              <a:t>entre la hora veintiuna de un día y la hora seis del siguiente) : </a:t>
            </a:r>
            <a:r>
              <a:rPr lang="es-AR" sz="2000" b="1" dirty="0"/>
              <a:t>no podrá exceder de siete (7) horas</a:t>
            </a:r>
            <a:r>
              <a:rPr lang="es-AR" sz="2000" dirty="0"/>
              <a:t>.</a:t>
            </a:r>
          </a:p>
          <a:p>
            <a:pPr lvl="0">
              <a:buClr>
                <a:srgbClr val="B31166"/>
              </a:buClr>
            </a:pPr>
            <a:r>
              <a:rPr lang="es-AR" sz="2000" b="1" dirty="0"/>
              <a:t>No tendrá vigencia </a:t>
            </a:r>
            <a:r>
              <a:rPr lang="es-AR" sz="2000" dirty="0"/>
              <a:t>cuando se apliquen los </a:t>
            </a:r>
            <a:r>
              <a:rPr lang="es-AR" sz="2000" b="1" dirty="0"/>
              <a:t>horarios rotativos del régimen de trabajo por equipos. </a:t>
            </a:r>
          </a:p>
          <a:p>
            <a:pPr lvl="0">
              <a:buClr>
                <a:srgbClr val="B31166"/>
              </a:buClr>
            </a:pPr>
            <a:r>
              <a:rPr lang="es-AR" sz="2000" u="sng" dirty="0"/>
              <a:t>Cuando se alternen horas diurnas con nocturnas : </a:t>
            </a:r>
            <a:r>
              <a:rPr lang="es-AR" sz="2000" dirty="0"/>
              <a:t>se </a:t>
            </a:r>
            <a:r>
              <a:rPr lang="es-AR" sz="2000" b="1" dirty="0"/>
              <a:t>reducirá</a:t>
            </a:r>
            <a:r>
              <a:rPr lang="es-AR" sz="2000" dirty="0"/>
              <a:t> proporcionalmente la jornada en </a:t>
            </a:r>
            <a:r>
              <a:rPr lang="es-AR" sz="2000" b="1" dirty="0"/>
              <a:t>ocho (8) minutos por cada hora nocturna trabajada</a:t>
            </a:r>
            <a:r>
              <a:rPr lang="es-AR" sz="2000" dirty="0"/>
              <a:t>.</a:t>
            </a:r>
          </a:p>
          <a:p>
            <a:pPr lvl="0">
              <a:buClr>
                <a:srgbClr val="B31166"/>
              </a:buClr>
            </a:pPr>
            <a:r>
              <a:rPr lang="es-AR" sz="2000" dirty="0"/>
              <a:t> O </a:t>
            </a:r>
            <a:r>
              <a:rPr lang="es-AR" sz="2000" b="1" dirty="0"/>
              <a:t>se pagarán los ocho (8) minutos de exceso como tiempo suplementario </a:t>
            </a:r>
            <a:r>
              <a:rPr lang="es-AR" sz="2000" dirty="0"/>
              <a:t>según las pautas del artículo 201. </a:t>
            </a:r>
            <a:endParaRPr lang="es-AR" sz="2000" u="sng" dirty="0"/>
          </a:p>
        </p:txBody>
      </p:sp>
    </p:spTree>
    <p:extLst>
      <p:ext uri="{BB962C8B-B14F-4D97-AF65-F5344CB8AC3E}">
        <p14:creationId xmlns:p14="http://schemas.microsoft.com/office/powerpoint/2010/main" val="9304650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6704AA-8F31-4D50-AC2F-AF52F5EEE539}"/>
              </a:ext>
            </a:extLst>
          </p:cNvPr>
          <p:cNvSpPr>
            <a:spLocks noGrp="1"/>
          </p:cNvSpPr>
          <p:nvPr>
            <p:ph type="title"/>
          </p:nvPr>
        </p:nvSpPr>
        <p:spPr/>
        <p:txBody>
          <a:bodyPr/>
          <a:lstStyle/>
          <a:p>
            <a:r>
              <a:rPr lang="es-AR" dirty="0"/>
              <a:t>                   </a:t>
            </a:r>
            <a:r>
              <a:rPr lang="es-AR" dirty="0">
                <a:solidFill>
                  <a:srgbClr val="FFFF00"/>
                </a:solidFill>
              </a:rPr>
              <a:t>Trabajo nocturno</a:t>
            </a:r>
          </a:p>
        </p:txBody>
      </p:sp>
      <p:sp>
        <p:nvSpPr>
          <p:cNvPr id="3" name="Marcador de contenido 2">
            <a:extLst>
              <a:ext uri="{FF2B5EF4-FFF2-40B4-BE49-F238E27FC236}">
                <a16:creationId xmlns:a16="http://schemas.microsoft.com/office/drawing/2014/main" xmlns="" id="{803C6EA7-ED03-4FEC-A5E3-739C5564FBD1}"/>
              </a:ext>
            </a:extLst>
          </p:cNvPr>
          <p:cNvSpPr>
            <a:spLocks noGrp="1"/>
          </p:cNvSpPr>
          <p:nvPr>
            <p:ph idx="1"/>
          </p:nvPr>
        </p:nvSpPr>
        <p:spPr>
          <a:xfrm>
            <a:off x="1154954" y="2279373"/>
            <a:ext cx="9552803" cy="4068417"/>
          </a:xfrm>
        </p:spPr>
        <p:txBody>
          <a:bodyPr/>
          <a:lstStyle/>
          <a:p>
            <a:endParaRPr lang="es-AR" dirty="0"/>
          </a:p>
        </p:txBody>
      </p:sp>
      <p:sp>
        <p:nvSpPr>
          <p:cNvPr id="4" name="Rectángulo 3">
            <a:extLst>
              <a:ext uri="{FF2B5EF4-FFF2-40B4-BE49-F238E27FC236}">
                <a16:creationId xmlns:a16="http://schemas.microsoft.com/office/drawing/2014/main" xmlns="" id="{B44B818C-5893-4341-A522-D422166F6339}"/>
              </a:ext>
            </a:extLst>
          </p:cNvPr>
          <p:cNvSpPr/>
          <p:nvPr/>
        </p:nvSpPr>
        <p:spPr>
          <a:xfrm>
            <a:off x="1696278" y="2959833"/>
            <a:ext cx="1656522" cy="69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a:solidFill>
                  <a:srgbClr val="FFFF00"/>
                </a:solidFill>
              </a:rPr>
              <a:t>TRABAJO NOCTURNO</a:t>
            </a:r>
          </a:p>
        </p:txBody>
      </p:sp>
      <p:sp>
        <p:nvSpPr>
          <p:cNvPr id="5" name="Rectángulo 4">
            <a:extLst>
              <a:ext uri="{FF2B5EF4-FFF2-40B4-BE49-F238E27FC236}">
                <a16:creationId xmlns:a16="http://schemas.microsoft.com/office/drawing/2014/main" xmlns="" id="{3ADD9FD9-7C0D-4C1E-9D9E-8B10C791032B}"/>
              </a:ext>
            </a:extLst>
          </p:cNvPr>
          <p:cNvSpPr/>
          <p:nvPr/>
        </p:nvSpPr>
        <p:spPr>
          <a:xfrm>
            <a:off x="4492487" y="2568527"/>
            <a:ext cx="2398643" cy="572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a:solidFill>
                  <a:srgbClr val="FFFF00"/>
                </a:solidFill>
              </a:rPr>
              <a:t>HORARIOS ROTATIVOS</a:t>
            </a:r>
          </a:p>
        </p:txBody>
      </p:sp>
      <p:sp>
        <p:nvSpPr>
          <p:cNvPr id="6" name="Rectángulo 5">
            <a:extLst>
              <a:ext uri="{FF2B5EF4-FFF2-40B4-BE49-F238E27FC236}">
                <a16:creationId xmlns:a16="http://schemas.microsoft.com/office/drawing/2014/main" xmlns="" id="{3177522C-4543-47CC-8190-461E78C9B914}"/>
              </a:ext>
            </a:extLst>
          </p:cNvPr>
          <p:cNvSpPr/>
          <p:nvPr/>
        </p:nvSpPr>
        <p:spPr>
          <a:xfrm>
            <a:off x="4625009" y="3538330"/>
            <a:ext cx="2266121" cy="572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NO MAS DE 7 HS</a:t>
            </a:r>
          </a:p>
        </p:txBody>
      </p:sp>
      <p:cxnSp>
        <p:nvCxnSpPr>
          <p:cNvPr id="8" name="Conector recto de flecha 7">
            <a:extLst>
              <a:ext uri="{FF2B5EF4-FFF2-40B4-BE49-F238E27FC236}">
                <a16:creationId xmlns:a16="http://schemas.microsoft.com/office/drawing/2014/main" xmlns="" id="{2C85A211-B20E-4B56-B00D-1C3D20464294}"/>
              </a:ext>
            </a:extLst>
          </p:cNvPr>
          <p:cNvCxnSpPr/>
          <p:nvPr/>
        </p:nvCxnSpPr>
        <p:spPr>
          <a:xfrm>
            <a:off x="3352800" y="3313043"/>
            <a:ext cx="1139687" cy="450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xmlns="" id="{20DA5E19-FFE5-4244-8350-6581586E9B31}"/>
              </a:ext>
            </a:extLst>
          </p:cNvPr>
          <p:cNvCxnSpPr/>
          <p:nvPr/>
        </p:nvCxnSpPr>
        <p:spPr>
          <a:xfrm flipV="1">
            <a:off x="3352800" y="2862470"/>
            <a:ext cx="1046922" cy="278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echa: hacia abajo 10">
            <a:extLst>
              <a:ext uri="{FF2B5EF4-FFF2-40B4-BE49-F238E27FC236}">
                <a16:creationId xmlns:a16="http://schemas.microsoft.com/office/drawing/2014/main" xmlns="" id="{625ECF38-B473-4BB2-8493-0A2B8982EC6D}"/>
              </a:ext>
            </a:extLst>
          </p:cNvPr>
          <p:cNvSpPr/>
          <p:nvPr/>
        </p:nvSpPr>
        <p:spPr>
          <a:xfrm>
            <a:off x="5698435" y="4110568"/>
            <a:ext cx="265043" cy="572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Diagrama de flujo: conector 12">
            <a:extLst>
              <a:ext uri="{FF2B5EF4-FFF2-40B4-BE49-F238E27FC236}">
                <a16:creationId xmlns:a16="http://schemas.microsoft.com/office/drawing/2014/main" xmlns="" id="{CDAA498A-F72A-4BCE-BEF3-B7789F21D298}"/>
              </a:ext>
            </a:extLst>
          </p:cNvPr>
          <p:cNvSpPr/>
          <p:nvPr/>
        </p:nvSpPr>
        <p:spPr>
          <a:xfrm>
            <a:off x="4625009" y="4837043"/>
            <a:ext cx="848139" cy="3445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21</a:t>
            </a:r>
          </a:p>
        </p:txBody>
      </p:sp>
      <p:sp>
        <p:nvSpPr>
          <p:cNvPr id="14" name="Flecha: a la izquierda y derecha 13">
            <a:extLst>
              <a:ext uri="{FF2B5EF4-FFF2-40B4-BE49-F238E27FC236}">
                <a16:creationId xmlns:a16="http://schemas.microsoft.com/office/drawing/2014/main" xmlns="" id="{EAD2C8FA-2134-4A4B-A48B-DC4ACF928F5A}"/>
              </a:ext>
            </a:extLst>
          </p:cNvPr>
          <p:cNvSpPr/>
          <p:nvPr/>
        </p:nvSpPr>
        <p:spPr>
          <a:xfrm>
            <a:off x="5517515" y="4929809"/>
            <a:ext cx="2663687" cy="1722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Diagrama de flujo: conector 14">
            <a:extLst>
              <a:ext uri="{FF2B5EF4-FFF2-40B4-BE49-F238E27FC236}">
                <a16:creationId xmlns:a16="http://schemas.microsoft.com/office/drawing/2014/main" xmlns="" id="{26BD65F6-FCB3-4C53-BE29-AE5C296F6162}"/>
              </a:ext>
            </a:extLst>
          </p:cNvPr>
          <p:cNvSpPr/>
          <p:nvPr/>
        </p:nvSpPr>
        <p:spPr>
          <a:xfrm>
            <a:off x="8150087" y="4923182"/>
            <a:ext cx="848139" cy="3445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06</a:t>
            </a:r>
          </a:p>
        </p:txBody>
      </p:sp>
      <p:sp>
        <p:nvSpPr>
          <p:cNvPr id="16" name="Flecha: a la izquierda y derecha 15">
            <a:extLst>
              <a:ext uri="{FF2B5EF4-FFF2-40B4-BE49-F238E27FC236}">
                <a16:creationId xmlns:a16="http://schemas.microsoft.com/office/drawing/2014/main" xmlns="" id="{CA10406F-ED5A-46F4-B9F1-AA864A5CE676}"/>
              </a:ext>
            </a:extLst>
          </p:cNvPr>
          <p:cNvSpPr/>
          <p:nvPr/>
        </p:nvSpPr>
        <p:spPr>
          <a:xfrm>
            <a:off x="3101009" y="5009322"/>
            <a:ext cx="1524000" cy="1722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Diagrama de flujo: decisión 18">
            <a:extLst>
              <a:ext uri="{FF2B5EF4-FFF2-40B4-BE49-F238E27FC236}">
                <a16:creationId xmlns:a16="http://schemas.microsoft.com/office/drawing/2014/main" xmlns="" id="{53919923-9D5E-4E57-9472-9CD430958BB6}"/>
              </a:ext>
            </a:extLst>
          </p:cNvPr>
          <p:cNvSpPr/>
          <p:nvPr/>
        </p:nvSpPr>
        <p:spPr>
          <a:xfrm>
            <a:off x="3723861" y="5340626"/>
            <a:ext cx="2372139" cy="73972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FFFF00"/>
                </a:solidFill>
              </a:rPr>
              <a:t>- 8min por hora</a:t>
            </a:r>
          </a:p>
        </p:txBody>
      </p:sp>
      <p:sp>
        <p:nvSpPr>
          <p:cNvPr id="20" name="Flecha: doblada hacia arriba 19">
            <a:extLst>
              <a:ext uri="{FF2B5EF4-FFF2-40B4-BE49-F238E27FC236}">
                <a16:creationId xmlns:a16="http://schemas.microsoft.com/office/drawing/2014/main" xmlns="" id="{7AC0F732-83BC-4AB4-AB5A-06EF886EA06B}"/>
              </a:ext>
            </a:extLst>
          </p:cNvPr>
          <p:cNvSpPr/>
          <p:nvPr/>
        </p:nvSpPr>
        <p:spPr>
          <a:xfrm>
            <a:off x="5473148" y="5181600"/>
            <a:ext cx="490330" cy="34455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Flecha: hacia arriba 20">
            <a:extLst>
              <a:ext uri="{FF2B5EF4-FFF2-40B4-BE49-F238E27FC236}">
                <a16:creationId xmlns:a16="http://schemas.microsoft.com/office/drawing/2014/main" xmlns="" id="{95B4FCF1-C5A6-4FB8-891E-9EBF26E9BC19}"/>
              </a:ext>
            </a:extLst>
          </p:cNvPr>
          <p:cNvSpPr/>
          <p:nvPr/>
        </p:nvSpPr>
        <p:spPr>
          <a:xfrm>
            <a:off x="4161183" y="5181600"/>
            <a:ext cx="145774" cy="4592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Flecha: a la derecha 21">
            <a:extLst>
              <a:ext uri="{FF2B5EF4-FFF2-40B4-BE49-F238E27FC236}">
                <a16:creationId xmlns:a16="http://schemas.microsoft.com/office/drawing/2014/main" xmlns="" id="{C344C8E9-12EF-4DDA-A882-BE9B488B1C25}"/>
              </a:ext>
            </a:extLst>
          </p:cNvPr>
          <p:cNvSpPr/>
          <p:nvPr/>
        </p:nvSpPr>
        <p:spPr>
          <a:xfrm>
            <a:off x="6096000" y="5640826"/>
            <a:ext cx="702365" cy="139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esquinas diagonales redondeadas 22">
            <a:extLst>
              <a:ext uri="{FF2B5EF4-FFF2-40B4-BE49-F238E27FC236}">
                <a16:creationId xmlns:a16="http://schemas.microsoft.com/office/drawing/2014/main" xmlns="" id="{2876AEA6-AA8D-4DAC-BE3A-1A23475CD1FE}"/>
              </a:ext>
            </a:extLst>
          </p:cNvPr>
          <p:cNvSpPr/>
          <p:nvPr/>
        </p:nvSpPr>
        <p:spPr>
          <a:xfrm>
            <a:off x="6849359" y="5391796"/>
            <a:ext cx="3538331" cy="55419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a:solidFill>
                  <a:srgbClr val="FFFF00"/>
                </a:solidFill>
              </a:rPr>
              <a:t>Se paga como exceso tiempo suplementario</a:t>
            </a:r>
          </a:p>
        </p:txBody>
      </p:sp>
    </p:spTree>
    <p:extLst>
      <p:ext uri="{BB962C8B-B14F-4D97-AF65-F5344CB8AC3E}">
        <p14:creationId xmlns:p14="http://schemas.microsoft.com/office/powerpoint/2010/main" val="42721375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761413" cy="706964"/>
          </a:xfrm>
        </p:spPr>
        <p:txBody>
          <a:bodyPr/>
          <a:lstStyle/>
          <a:p>
            <a:r>
              <a:rPr lang="es-AR" sz="3200">
                <a:solidFill>
                  <a:srgbClr val="EBEBEB"/>
                </a:solidFill>
              </a:rPr>
              <a:t>Art.200 LCT: Trabajo nocturno e insalubre</a:t>
            </a:r>
            <a:endParaRPr lang="es-AR" dirty="0"/>
          </a:p>
        </p:txBody>
      </p:sp>
      <p:sp>
        <p:nvSpPr>
          <p:cNvPr id="3" name="Marcador de contenido 2"/>
          <p:cNvSpPr>
            <a:spLocks noGrp="1"/>
          </p:cNvSpPr>
          <p:nvPr>
            <p:ph idx="1"/>
          </p:nvPr>
        </p:nvSpPr>
        <p:spPr>
          <a:xfrm>
            <a:off x="714375" y="2314575"/>
            <a:ext cx="10844213" cy="4129087"/>
          </a:xfrm>
        </p:spPr>
        <p:txBody>
          <a:bodyPr>
            <a:normAutofit fontScale="92500" lnSpcReduction="10000"/>
          </a:bodyPr>
          <a:lstStyle/>
          <a:p>
            <a:r>
              <a:rPr lang="es-AR"/>
              <a:t>En caso de que la autoridad de aplicación constatara el desempeño de tareas en </a:t>
            </a:r>
            <a:r>
              <a:rPr lang="es-AR" b="1"/>
              <a:t>condiciones de insalubridad</a:t>
            </a:r>
            <a:r>
              <a:rPr lang="es-AR"/>
              <a:t>, </a:t>
            </a:r>
            <a:r>
              <a:rPr lang="es-AR" b="1"/>
              <a:t>intimará</a:t>
            </a:r>
            <a:r>
              <a:rPr lang="es-AR"/>
              <a:t> previamente al empleador a adecuar ambientalmente el lugar, establecimiento o actividad para que el trabajo se desarrolle en condiciones de salubridad dentro del plazo razonable que a tal efecto determine. </a:t>
            </a:r>
          </a:p>
          <a:p>
            <a:r>
              <a:rPr lang="es-AR"/>
              <a:t>Si el empleador </a:t>
            </a:r>
            <a:r>
              <a:rPr lang="es-AR" b="1"/>
              <a:t>no cumpliera en tiempo y forma </a:t>
            </a:r>
            <a:r>
              <a:rPr lang="es-AR"/>
              <a:t>la intimación practicada, la autoridad de aplicación procederá a </a:t>
            </a:r>
            <a:r>
              <a:rPr lang="es-AR" b="1"/>
              <a:t>calificar</a:t>
            </a:r>
            <a:r>
              <a:rPr lang="es-AR"/>
              <a:t> las tareas o condiciones ambientales del lugar de que se trate. </a:t>
            </a:r>
          </a:p>
          <a:p>
            <a:r>
              <a:rPr lang="es-AR"/>
              <a:t>La jornada de trabajo en tareas o condiciones </a:t>
            </a:r>
            <a:r>
              <a:rPr lang="es-AR" b="1"/>
              <a:t>declaradas insalubres no podrá exceder de seis (6) horas diarias o treinta y seis (36) semanales.</a:t>
            </a:r>
          </a:p>
          <a:p>
            <a:r>
              <a:rPr lang="es-AR"/>
              <a:t>Quien determina que la tarea es insalubre? </a:t>
            </a:r>
            <a:r>
              <a:rPr lang="es-AR" b="1"/>
              <a:t>La autoridad de aplicación.</a:t>
            </a:r>
          </a:p>
          <a:p>
            <a:r>
              <a:rPr lang="es-AR"/>
              <a:t>En que se basa: </a:t>
            </a:r>
            <a:r>
              <a:rPr lang="es-AR" b="1"/>
              <a:t>en dictámenes médicos de rigor científico.</a:t>
            </a:r>
          </a:p>
          <a:p>
            <a:r>
              <a:rPr lang="es-AR"/>
              <a:t>La reducción de jornada </a:t>
            </a:r>
            <a:r>
              <a:rPr lang="es-AR" b="1"/>
              <a:t>no importará disminución de las remuneraciones</a:t>
            </a:r>
            <a:r>
              <a:rPr lang="es-AR"/>
              <a:t>.</a:t>
            </a:r>
          </a:p>
          <a:p>
            <a:r>
              <a:rPr lang="es-AR"/>
              <a:t> Agotada la vía administrativa, toda declaración de insalubridad, o la que deniegue será </a:t>
            </a:r>
            <a:r>
              <a:rPr lang="es-AR" b="1"/>
              <a:t>apelable </a:t>
            </a:r>
            <a:r>
              <a:rPr lang="es-AR"/>
              <a:t>por vía judicial en jurisdicción judicial laboral de Capital Federal.</a:t>
            </a:r>
            <a:endParaRPr lang="es-AR" b="1" dirty="0"/>
          </a:p>
        </p:txBody>
      </p:sp>
    </p:spTree>
    <p:extLst>
      <p:ext uri="{BB962C8B-B14F-4D97-AF65-F5344CB8AC3E}">
        <p14:creationId xmlns:p14="http://schemas.microsoft.com/office/powerpoint/2010/main" val="370994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Accidente o enfermedad inculpable</a:t>
            </a:r>
          </a:p>
        </p:txBody>
      </p:sp>
      <p:sp>
        <p:nvSpPr>
          <p:cNvPr id="3" name="Marcador de contenido 2"/>
          <p:cNvSpPr>
            <a:spLocks noGrp="1"/>
          </p:cNvSpPr>
          <p:nvPr>
            <p:ph idx="1"/>
          </p:nvPr>
        </p:nvSpPr>
        <p:spPr>
          <a:xfrm>
            <a:off x="714375" y="2603500"/>
            <a:ext cx="10829925" cy="3811588"/>
          </a:xfrm>
        </p:spPr>
        <p:txBody>
          <a:bodyPr>
            <a:normAutofit/>
          </a:bodyPr>
          <a:lstStyle/>
          <a:p>
            <a:r>
              <a:rPr lang="es-AR" dirty="0"/>
              <a:t>Art. 208. —Plazo. Remuneración.</a:t>
            </a:r>
            <a:r>
              <a:rPr lang="es-AR" b="1" u="sng" dirty="0"/>
              <a:t> Cada </a:t>
            </a:r>
            <a:r>
              <a:rPr lang="es-AR" dirty="0"/>
              <a:t>accidente o enfermedad inculpable que impida la prestación del servicio </a:t>
            </a:r>
            <a:r>
              <a:rPr lang="es-AR" b="1" dirty="0"/>
              <a:t>no afectará el derecho del trabajador a percibir su remuneración </a:t>
            </a:r>
          </a:p>
          <a:p>
            <a:pPr lvl="1"/>
            <a:r>
              <a:rPr lang="es-AR" sz="1800" dirty="0"/>
              <a:t>durante un período de </a:t>
            </a:r>
            <a:r>
              <a:rPr lang="es-AR" sz="1800" b="1" dirty="0"/>
              <a:t>tres (3) meses</a:t>
            </a:r>
            <a:r>
              <a:rPr lang="es-AR" sz="1800" dirty="0"/>
              <a:t>, si su antigüedad en el servicio fuere </a:t>
            </a:r>
            <a:r>
              <a:rPr lang="es-AR" sz="1800" b="1" dirty="0"/>
              <a:t>menor de cinco (5) años,</a:t>
            </a:r>
          </a:p>
          <a:p>
            <a:pPr lvl="1"/>
            <a:r>
              <a:rPr lang="es-AR" sz="1800" b="1" dirty="0"/>
              <a:t>seis (6) meses </a:t>
            </a:r>
            <a:r>
              <a:rPr lang="es-AR" sz="1800" dirty="0"/>
              <a:t>si fuera </a:t>
            </a:r>
            <a:r>
              <a:rPr lang="es-AR" sz="1800" b="1" dirty="0"/>
              <a:t>mayor a 5 años</a:t>
            </a:r>
          </a:p>
          <a:p>
            <a:r>
              <a:rPr lang="es-AR" dirty="0"/>
              <a:t> Pero si tuviere </a:t>
            </a:r>
            <a:r>
              <a:rPr lang="es-AR" b="1" dirty="0"/>
              <a:t>carga de familia </a:t>
            </a:r>
          </a:p>
          <a:p>
            <a:pPr lvl="1"/>
            <a:r>
              <a:rPr lang="es-AR" sz="1800" dirty="0"/>
              <a:t>se extenderán </a:t>
            </a:r>
            <a:r>
              <a:rPr lang="es-AR" sz="1800" b="1" dirty="0"/>
              <a:t>a seis (6) meses </a:t>
            </a:r>
            <a:r>
              <a:rPr lang="es-AR" sz="1800" b="1" dirty="0">
                <a:solidFill>
                  <a:prstClr val="black">
                    <a:lumMod val="75000"/>
                    <a:lumOff val="25000"/>
                  </a:prstClr>
                </a:solidFill>
              </a:rPr>
              <a:t> </a:t>
            </a:r>
            <a:r>
              <a:rPr lang="es-AR" sz="1800" dirty="0">
                <a:solidFill>
                  <a:prstClr val="black">
                    <a:lumMod val="75000"/>
                    <a:lumOff val="25000"/>
                  </a:prstClr>
                </a:solidFill>
              </a:rPr>
              <a:t>si su antigüedad en el servicio fuere </a:t>
            </a:r>
            <a:r>
              <a:rPr lang="es-AR" sz="1800" b="1" dirty="0">
                <a:solidFill>
                  <a:prstClr val="black">
                    <a:lumMod val="75000"/>
                    <a:lumOff val="25000"/>
                  </a:prstClr>
                </a:solidFill>
              </a:rPr>
              <a:t>menor de cinco (5) años</a:t>
            </a:r>
            <a:r>
              <a:rPr lang="es-AR" b="1" dirty="0">
                <a:solidFill>
                  <a:prstClr val="black">
                    <a:lumMod val="75000"/>
                    <a:lumOff val="25000"/>
                  </a:prstClr>
                </a:solidFill>
              </a:rPr>
              <a:t>,</a:t>
            </a:r>
          </a:p>
          <a:p>
            <a:pPr lvl="1"/>
            <a:r>
              <a:rPr lang="es-AR" sz="1800" b="1" dirty="0"/>
              <a:t>doce (12) meses  </a:t>
            </a:r>
            <a:r>
              <a:rPr lang="es-AR" sz="1800" dirty="0"/>
              <a:t>si su antigüedad fuese  </a:t>
            </a:r>
            <a:r>
              <a:rPr lang="es-AR" sz="1800" b="1" dirty="0"/>
              <a:t>superior a cinco (5) años</a:t>
            </a:r>
            <a:r>
              <a:rPr lang="es-AR" dirty="0"/>
              <a:t>.</a:t>
            </a:r>
          </a:p>
        </p:txBody>
      </p:sp>
    </p:spTree>
    <p:extLst>
      <p:ext uri="{BB962C8B-B14F-4D97-AF65-F5344CB8AC3E}">
        <p14:creationId xmlns:p14="http://schemas.microsoft.com/office/powerpoint/2010/main" val="12834950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Accidente o enfermedad inculpable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90848375"/>
              </p:ext>
            </p:extLst>
          </p:nvPr>
        </p:nvGraphicFramePr>
        <p:xfrm>
          <a:off x="1155700" y="2603500"/>
          <a:ext cx="8824914" cy="3697287"/>
        </p:xfrm>
        <a:graphic>
          <a:graphicData uri="http://schemas.openxmlformats.org/drawingml/2006/table">
            <a:tbl>
              <a:tblPr firstRow="1" bandRow="1">
                <a:tableStyleId>{5C22544A-7EE6-4342-B048-85BDC9FD1C3A}</a:tableStyleId>
              </a:tblPr>
              <a:tblGrid>
                <a:gridCol w="2941638">
                  <a:extLst>
                    <a:ext uri="{9D8B030D-6E8A-4147-A177-3AD203B41FA5}">
                      <a16:colId xmlns:a16="http://schemas.microsoft.com/office/drawing/2014/main" xmlns="" val="4059597317"/>
                    </a:ext>
                  </a:extLst>
                </a:gridCol>
                <a:gridCol w="2941638">
                  <a:extLst>
                    <a:ext uri="{9D8B030D-6E8A-4147-A177-3AD203B41FA5}">
                      <a16:colId xmlns:a16="http://schemas.microsoft.com/office/drawing/2014/main" xmlns="" val="1705281178"/>
                    </a:ext>
                  </a:extLst>
                </a:gridCol>
                <a:gridCol w="2941638">
                  <a:extLst>
                    <a:ext uri="{9D8B030D-6E8A-4147-A177-3AD203B41FA5}">
                      <a16:colId xmlns:a16="http://schemas.microsoft.com/office/drawing/2014/main" xmlns="" val="1690427454"/>
                    </a:ext>
                  </a:extLst>
                </a:gridCol>
              </a:tblGrid>
              <a:tr h="1232429">
                <a:tc>
                  <a:txBody>
                    <a:bodyPr/>
                    <a:lstStyle/>
                    <a:p>
                      <a:endParaRPr lang="es-AR" dirty="0"/>
                    </a:p>
                  </a:txBody>
                  <a:tcPr/>
                </a:tc>
                <a:tc>
                  <a:txBody>
                    <a:bodyPr/>
                    <a:lstStyle/>
                    <a:p>
                      <a:endParaRPr lang="es-AR" dirty="0"/>
                    </a:p>
                    <a:p>
                      <a:r>
                        <a:rPr lang="es-AR" sz="2000" dirty="0"/>
                        <a:t>Sin carga de familia</a:t>
                      </a:r>
                    </a:p>
                  </a:txBody>
                  <a:tcPr/>
                </a:tc>
                <a:tc>
                  <a:txBody>
                    <a:bodyPr/>
                    <a:lstStyle/>
                    <a:p>
                      <a:endParaRPr lang="es-AR" dirty="0"/>
                    </a:p>
                    <a:p>
                      <a:r>
                        <a:rPr lang="es-AR" sz="2000" dirty="0"/>
                        <a:t>Con carga de familia</a:t>
                      </a:r>
                    </a:p>
                  </a:txBody>
                  <a:tcPr/>
                </a:tc>
                <a:extLst>
                  <a:ext uri="{0D108BD9-81ED-4DB2-BD59-A6C34878D82A}">
                    <a16:rowId xmlns:a16="http://schemas.microsoft.com/office/drawing/2014/main" xmlns="" val="166246822"/>
                  </a:ext>
                </a:extLst>
              </a:tr>
              <a:tr h="1232429">
                <a:tc>
                  <a:txBody>
                    <a:bodyPr/>
                    <a:lstStyle/>
                    <a:p>
                      <a:r>
                        <a:rPr lang="es-AR" sz="2000" dirty="0"/>
                        <a:t>Antigüedad menor a 5(cinco) años</a:t>
                      </a:r>
                    </a:p>
                  </a:txBody>
                  <a:tcPr/>
                </a:tc>
                <a:tc>
                  <a:txBody>
                    <a:bodyPr/>
                    <a:lstStyle/>
                    <a:p>
                      <a:r>
                        <a:rPr lang="es-AR" sz="2000" dirty="0"/>
                        <a:t>         </a:t>
                      </a:r>
                    </a:p>
                    <a:p>
                      <a:r>
                        <a:rPr lang="es-AR" sz="2000" dirty="0"/>
                        <a:t>           3 meses</a:t>
                      </a:r>
                    </a:p>
                  </a:txBody>
                  <a:tcPr/>
                </a:tc>
                <a:tc>
                  <a:txBody>
                    <a:bodyPr/>
                    <a:lstStyle/>
                    <a:p>
                      <a:endParaRPr lang="es-AR" sz="2000" dirty="0"/>
                    </a:p>
                    <a:p>
                      <a:r>
                        <a:rPr lang="es-AR" sz="2000" dirty="0"/>
                        <a:t>        6 meses</a:t>
                      </a:r>
                    </a:p>
                  </a:txBody>
                  <a:tcPr/>
                </a:tc>
                <a:extLst>
                  <a:ext uri="{0D108BD9-81ED-4DB2-BD59-A6C34878D82A}">
                    <a16:rowId xmlns:a16="http://schemas.microsoft.com/office/drawing/2014/main" xmlns="" val="1463047836"/>
                  </a:ext>
                </a:extLst>
              </a:tr>
              <a:tr h="1232429">
                <a:tc>
                  <a:txBody>
                    <a:bodyPr/>
                    <a:lstStyle/>
                    <a:p>
                      <a:r>
                        <a:rPr lang="es-AR" sz="2000" dirty="0"/>
                        <a:t>Antigüedad mayor</a:t>
                      </a:r>
                      <a:r>
                        <a:rPr lang="es-AR" sz="2000" baseline="0" dirty="0"/>
                        <a:t> </a:t>
                      </a:r>
                      <a:r>
                        <a:rPr lang="es-AR" sz="2000" dirty="0"/>
                        <a:t>a 5(cinco) años</a:t>
                      </a:r>
                    </a:p>
                    <a:p>
                      <a:endParaRPr lang="es-AR" dirty="0"/>
                    </a:p>
                  </a:txBody>
                  <a:tcPr/>
                </a:tc>
                <a:tc>
                  <a:txBody>
                    <a:bodyPr/>
                    <a:lstStyle/>
                    <a:p>
                      <a:endParaRPr lang="es-AR" dirty="0"/>
                    </a:p>
                    <a:p>
                      <a:r>
                        <a:rPr lang="es-AR" sz="2000" dirty="0"/>
                        <a:t>          6 meses</a:t>
                      </a:r>
                    </a:p>
                  </a:txBody>
                  <a:tcPr/>
                </a:tc>
                <a:tc>
                  <a:txBody>
                    <a:bodyPr/>
                    <a:lstStyle/>
                    <a:p>
                      <a:endParaRPr lang="es-AR" dirty="0"/>
                    </a:p>
                    <a:p>
                      <a:r>
                        <a:rPr lang="es-AR" dirty="0"/>
                        <a:t>         12 meses</a:t>
                      </a:r>
                    </a:p>
                  </a:txBody>
                  <a:tcPr/>
                </a:tc>
                <a:extLst>
                  <a:ext uri="{0D108BD9-81ED-4DB2-BD59-A6C34878D82A}">
                    <a16:rowId xmlns:a16="http://schemas.microsoft.com/office/drawing/2014/main" xmlns="" val="279212041"/>
                  </a:ext>
                </a:extLst>
              </a:tr>
            </a:tbl>
          </a:graphicData>
        </a:graphic>
      </p:graphicFrame>
    </p:spTree>
    <p:extLst>
      <p:ext uri="{BB962C8B-B14F-4D97-AF65-F5344CB8AC3E}">
        <p14:creationId xmlns:p14="http://schemas.microsoft.com/office/powerpoint/2010/main" val="1947570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Accidente o enfermedad inculpable</a:t>
            </a:r>
          </a:p>
        </p:txBody>
      </p:sp>
      <p:sp>
        <p:nvSpPr>
          <p:cNvPr id="3" name="Marcador de contenido 2"/>
          <p:cNvSpPr>
            <a:spLocks noGrp="1"/>
          </p:cNvSpPr>
          <p:nvPr>
            <p:ph idx="1"/>
          </p:nvPr>
        </p:nvSpPr>
        <p:spPr/>
        <p:txBody>
          <a:bodyPr>
            <a:normAutofit lnSpcReduction="10000"/>
          </a:bodyPr>
          <a:lstStyle/>
          <a:p>
            <a:r>
              <a:rPr lang="es-AR" dirty="0" smtClean="0"/>
              <a:t>Art 208.La recidiva de enfermedades crónicas </a:t>
            </a:r>
            <a:r>
              <a:rPr lang="es-AR" b="1" dirty="0" smtClean="0"/>
              <a:t>no será considerada enfermedad,</a:t>
            </a:r>
            <a:r>
              <a:rPr lang="es-AR" dirty="0" smtClean="0"/>
              <a:t> salvo que se manifestara </a:t>
            </a:r>
            <a:r>
              <a:rPr lang="es-AR" b="1" dirty="0" smtClean="0"/>
              <a:t>transcurridos los dos (2) años</a:t>
            </a:r>
            <a:r>
              <a:rPr lang="es-AR" dirty="0" smtClean="0"/>
              <a:t>. </a:t>
            </a:r>
            <a:endParaRPr lang="es-AR" dirty="0"/>
          </a:p>
          <a:p>
            <a:r>
              <a:rPr lang="es-AR" dirty="0"/>
              <a:t>Art. 209. —Aviso al empleador. El trabajador, salvo casos de fuerza mayor, </a:t>
            </a:r>
            <a:r>
              <a:rPr lang="es-AR" b="1" dirty="0"/>
              <a:t>deberá dar aviso de la enfermedad o accidente </a:t>
            </a:r>
            <a:r>
              <a:rPr lang="es-AR" dirty="0"/>
              <a:t>y del lugar en que se encuentra, </a:t>
            </a:r>
            <a:r>
              <a:rPr lang="es-AR" b="1" dirty="0"/>
              <a:t>en el transcurso de la primera jornada de trabajo respecto de la cual estuviere imposibilitado de concurrir por alguna de esas causas. </a:t>
            </a:r>
            <a:r>
              <a:rPr lang="es-AR" dirty="0"/>
              <a:t>Mientras no la haga, perderá el derecho a percibir la remuneración correspondiente salvo que la existencia de la enfermedad o accidente, </a:t>
            </a:r>
            <a:r>
              <a:rPr lang="es-AR" b="1" dirty="0"/>
              <a:t>teniendo en consideración su carácter y gravedad, resulte luego inequívocamente acreditada. </a:t>
            </a:r>
          </a:p>
          <a:p>
            <a:r>
              <a:rPr lang="es-AR" dirty="0"/>
              <a:t>Art. 210. —Control. El trabajador está </a:t>
            </a:r>
            <a:r>
              <a:rPr lang="es-AR" b="1" dirty="0"/>
              <a:t>obligado</a:t>
            </a:r>
            <a:r>
              <a:rPr lang="es-AR" dirty="0"/>
              <a:t> a someter al control que se efectúe por el facultativo designado por el empleador. </a:t>
            </a:r>
          </a:p>
          <a:p>
            <a:endParaRPr lang="es-AR" dirty="0"/>
          </a:p>
          <a:p>
            <a:endParaRPr lang="es-AR" dirty="0"/>
          </a:p>
          <a:p>
            <a:endParaRPr lang="es-AR" dirty="0"/>
          </a:p>
        </p:txBody>
      </p:sp>
    </p:spTree>
    <p:extLst>
      <p:ext uri="{BB962C8B-B14F-4D97-AF65-F5344CB8AC3E}">
        <p14:creationId xmlns:p14="http://schemas.microsoft.com/office/powerpoint/2010/main" val="3159778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a:t>       Art.211 LCT. Conservación del Puesto</a:t>
            </a:r>
          </a:p>
        </p:txBody>
      </p:sp>
      <p:sp>
        <p:nvSpPr>
          <p:cNvPr id="3" name="Marcador de contenido 2"/>
          <p:cNvSpPr>
            <a:spLocks noGrp="1"/>
          </p:cNvSpPr>
          <p:nvPr>
            <p:ph idx="1"/>
          </p:nvPr>
        </p:nvSpPr>
        <p:spPr/>
        <p:txBody>
          <a:bodyPr/>
          <a:lstStyle/>
          <a:p>
            <a:r>
              <a:rPr lang="es-AR" dirty="0"/>
              <a:t>Art. 211. —Conservación del empleo. Vencidos los plazos de interrupción del trabajo por causa de accidente o enfermedad inculpable, si el trabajador no estuviera en condiciones de volver a su empleo, </a:t>
            </a:r>
            <a:r>
              <a:rPr lang="es-AR" b="1" dirty="0"/>
              <a:t>el empleador deberá conservárselo durante el plazo de un (1) año contado desde el vencimiento de aquéllos</a:t>
            </a:r>
            <a:r>
              <a:rPr lang="es-AR" dirty="0"/>
              <a:t>. </a:t>
            </a:r>
          </a:p>
          <a:p>
            <a:r>
              <a:rPr lang="es-AR" dirty="0"/>
              <a:t>Vencido dicho plazo, la relación de empleo subsistirá hasta tanto alguna de las partes decida y notifique a la otra su voluntad de rescindirla. La extinción del contrato de trabajo en tal forma, exime a las partes de responsabilidad indemnizatoria. </a:t>
            </a:r>
          </a:p>
        </p:txBody>
      </p:sp>
    </p:spTree>
    <p:extLst>
      <p:ext uri="{BB962C8B-B14F-4D97-AF65-F5344CB8AC3E}">
        <p14:creationId xmlns:p14="http://schemas.microsoft.com/office/powerpoint/2010/main" val="2788596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rgbClr val="EBEBEB"/>
                </a:solidFill>
              </a:rPr>
              <a:t>         Art 212. LCT. Reincorporación</a:t>
            </a:r>
            <a:endParaRPr lang="es-AR" dirty="0"/>
          </a:p>
        </p:txBody>
      </p:sp>
      <p:sp>
        <p:nvSpPr>
          <p:cNvPr id="3" name="Marcador de contenido 2"/>
          <p:cNvSpPr>
            <a:spLocks noGrp="1"/>
          </p:cNvSpPr>
          <p:nvPr>
            <p:ph idx="1"/>
          </p:nvPr>
        </p:nvSpPr>
        <p:spPr>
          <a:xfrm>
            <a:off x="728663" y="2328863"/>
            <a:ext cx="10829925" cy="4014787"/>
          </a:xfrm>
        </p:spPr>
        <p:txBody>
          <a:bodyPr>
            <a:normAutofit fontScale="85000" lnSpcReduction="20000"/>
          </a:bodyPr>
          <a:lstStyle/>
          <a:p>
            <a:r>
              <a:rPr lang="es-AR" sz="2400" dirty="0"/>
              <a:t>Art. 212. —Reincorporación. Vigente el plazo de conservación del empleo, si del accidente o enfermedad resultase una </a:t>
            </a:r>
            <a:r>
              <a:rPr lang="es-AR" sz="2400" b="1" dirty="0"/>
              <a:t>disminución definitiva en la capacidad laboral del trabajador </a:t>
            </a:r>
            <a:r>
              <a:rPr lang="es-AR" sz="2400" dirty="0"/>
              <a:t>y éste no estuviere en condiciones de realizar las tareas que anteriormente cumplía</a:t>
            </a:r>
            <a:r>
              <a:rPr lang="es-AR" sz="2400" b="1" dirty="0"/>
              <a:t>, el empleador deberá asignarle otras que pueda ejecutar sin disminución de su remuneración.</a:t>
            </a:r>
            <a:r>
              <a:rPr lang="es-AR" sz="2400" dirty="0"/>
              <a:t> </a:t>
            </a:r>
          </a:p>
          <a:p>
            <a:r>
              <a:rPr lang="es-AR" sz="2400" b="1" dirty="0"/>
              <a:t>Si el empleador no pudiera dar cumplimiento a esta obligación </a:t>
            </a:r>
            <a:r>
              <a:rPr lang="es-AR" sz="2400" dirty="0"/>
              <a:t>por causa que no le fuere imputable, deberá abonar al trabajador una </a:t>
            </a:r>
            <a:r>
              <a:rPr lang="es-AR" sz="2400" b="1" dirty="0"/>
              <a:t>indemnización</a:t>
            </a:r>
            <a:r>
              <a:rPr lang="es-AR" sz="2400" dirty="0"/>
              <a:t> igual a la prevista en el </a:t>
            </a:r>
            <a:r>
              <a:rPr lang="es-AR" sz="2400" b="1" dirty="0"/>
              <a:t>artículo 247 </a:t>
            </a:r>
            <a:r>
              <a:rPr lang="es-AR" sz="2400" dirty="0"/>
              <a:t>de esta ley.</a:t>
            </a:r>
          </a:p>
          <a:p>
            <a:r>
              <a:rPr lang="es-AR" sz="2400" b="1" dirty="0"/>
              <a:t>Si estando en condiciones de hacerlo no le asignare tareas compatibles con la aptitud física o psíquica del trabajador</a:t>
            </a:r>
            <a:r>
              <a:rPr lang="es-AR" sz="2400" dirty="0"/>
              <a:t>, estará obligado a abonarle una </a:t>
            </a:r>
            <a:r>
              <a:rPr lang="es-AR" sz="2400" b="1" dirty="0"/>
              <a:t>indemnización</a:t>
            </a:r>
            <a:r>
              <a:rPr lang="es-AR" sz="2400" dirty="0"/>
              <a:t> igual a la establecida en el </a:t>
            </a:r>
            <a:r>
              <a:rPr lang="es-AR" sz="2400" b="1" dirty="0"/>
              <a:t>artículo 245 de esta ley. </a:t>
            </a:r>
          </a:p>
          <a:p>
            <a:r>
              <a:rPr lang="es-AR" sz="2400" b="1" dirty="0"/>
              <a:t>Cuando de la enfermedad </a:t>
            </a:r>
            <a:r>
              <a:rPr lang="es-AR" sz="2400" dirty="0"/>
              <a:t>o accidente se derivara </a:t>
            </a:r>
            <a:r>
              <a:rPr lang="es-AR" sz="2400" b="1" dirty="0"/>
              <a:t>incapacidad absoluta </a:t>
            </a:r>
            <a:r>
              <a:rPr lang="es-AR" sz="2400" dirty="0"/>
              <a:t>para el trabajador, el empleador deberá abonarle una </a:t>
            </a:r>
            <a:r>
              <a:rPr lang="es-AR" sz="2400" b="1" dirty="0"/>
              <a:t>indemnización</a:t>
            </a:r>
            <a:r>
              <a:rPr lang="es-AR" sz="2400" dirty="0"/>
              <a:t> de monto igual a la expresada en el </a:t>
            </a:r>
            <a:r>
              <a:rPr lang="es-AR" sz="2400" b="1" dirty="0"/>
              <a:t>artículo 245 </a:t>
            </a:r>
            <a:r>
              <a:rPr lang="es-AR" sz="2400" dirty="0"/>
              <a:t>de esta ley. </a:t>
            </a:r>
          </a:p>
          <a:p>
            <a:endParaRPr lang="es-AR" dirty="0"/>
          </a:p>
        </p:txBody>
      </p:sp>
    </p:spTree>
    <p:extLst>
      <p:ext uri="{BB962C8B-B14F-4D97-AF65-F5344CB8AC3E}">
        <p14:creationId xmlns:p14="http://schemas.microsoft.com/office/powerpoint/2010/main" val="13840935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1ECA4FE-7D2F-4576-B767-3A5F5ABFE9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xmlns="" id="{5969441E-5462-4859-86CD-1737FDE360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596BD4B5-6833-40CC-96FE-EDC6756342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ítulo 3">
            <a:extLst>
              <a:ext uri="{FF2B5EF4-FFF2-40B4-BE49-F238E27FC236}">
                <a16:creationId xmlns:a16="http://schemas.microsoft.com/office/drawing/2014/main" xmlns="" id="{EBC2B38C-3F08-4E6A-BC99-EC22395ABD2E}"/>
              </a:ext>
            </a:extLst>
          </p:cNvPr>
          <p:cNvSpPr>
            <a:spLocks noGrp="1"/>
          </p:cNvSpPr>
          <p:nvPr>
            <p:ph type="ctrTitle"/>
          </p:nvPr>
        </p:nvSpPr>
        <p:spPr>
          <a:xfrm>
            <a:off x="1683171" y="1169773"/>
            <a:ext cx="8825658" cy="2870161"/>
          </a:xfrm>
        </p:spPr>
        <p:txBody>
          <a:bodyPr anchor="b">
            <a:normAutofit/>
          </a:bodyPr>
          <a:lstStyle/>
          <a:p>
            <a:pPr algn="ctr"/>
            <a:r>
              <a:rPr lang="es-AR" dirty="0">
                <a:solidFill>
                  <a:srgbClr val="FFFF00"/>
                </a:solidFill>
              </a:rPr>
              <a:t>Ley de Higiene y Seguridad en el Trabajo</a:t>
            </a:r>
          </a:p>
        </p:txBody>
      </p:sp>
      <p:sp>
        <p:nvSpPr>
          <p:cNvPr id="5" name="Subtítulo 4">
            <a:extLst>
              <a:ext uri="{FF2B5EF4-FFF2-40B4-BE49-F238E27FC236}">
                <a16:creationId xmlns:a16="http://schemas.microsoft.com/office/drawing/2014/main" xmlns="" id="{89EADDE3-9F5B-445C-A220-B78B21E0F01E}"/>
              </a:ext>
            </a:extLst>
          </p:cNvPr>
          <p:cNvSpPr>
            <a:spLocks noGrp="1"/>
          </p:cNvSpPr>
          <p:nvPr>
            <p:ph type="subTitle" idx="1"/>
          </p:nvPr>
        </p:nvSpPr>
        <p:spPr>
          <a:xfrm>
            <a:off x="1683171" y="4293441"/>
            <a:ext cx="8825658" cy="1234148"/>
          </a:xfrm>
        </p:spPr>
        <p:txBody>
          <a:bodyPr>
            <a:normAutofit/>
          </a:bodyPr>
          <a:lstStyle/>
          <a:p>
            <a:pPr algn="ctr"/>
            <a:r>
              <a:rPr lang="es-AR" sz="4800" cap="none" dirty="0">
                <a:solidFill>
                  <a:srgbClr val="FFFF00"/>
                </a:solidFill>
                <a:ea typeface="+mj-ea"/>
                <a:cs typeface="+mj-cs"/>
              </a:rPr>
              <a:t>Ley19587</a:t>
            </a:r>
            <a:endParaRPr lang="es-AR" sz="4800" dirty="0">
              <a:solidFill>
                <a:srgbClr val="FFFF00"/>
              </a:solidFill>
            </a:endParaRPr>
          </a:p>
        </p:txBody>
      </p:sp>
      <p:cxnSp>
        <p:nvCxnSpPr>
          <p:cNvPr id="14" name="Straight Connector 13">
            <a:extLst>
              <a:ext uri="{FF2B5EF4-FFF2-40B4-BE49-F238E27FC236}">
                <a16:creationId xmlns:a16="http://schemas.microsoft.com/office/drawing/2014/main" xmlns="" id="{E81F53E2-F556-42FA-8D24-113839EE19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65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7"/>
            <a:ext cx="8761413" cy="769407"/>
          </a:xfrm>
        </p:spPr>
        <p:txBody>
          <a:bodyPr/>
          <a:lstStyle/>
          <a:p>
            <a:r>
              <a:rPr lang="es-AR" sz="3200" dirty="0"/>
              <a:t>     </a:t>
            </a:r>
            <a:r>
              <a:rPr lang="es-AR" sz="2800" dirty="0"/>
              <a:t>Ley de Higiene y seguridad.Ley19587.1972</a:t>
            </a:r>
            <a:br>
              <a:rPr lang="es-AR" sz="2800" dirty="0"/>
            </a:br>
            <a:r>
              <a:rPr lang="es-AR" sz="2800" dirty="0"/>
              <a:t>                           Art 4.   Objetivos</a:t>
            </a:r>
          </a:p>
        </p:txBody>
      </p:sp>
      <p:sp>
        <p:nvSpPr>
          <p:cNvPr id="3" name="Marcador de contenido 2"/>
          <p:cNvSpPr>
            <a:spLocks noGrp="1"/>
          </p:cNvSpPr>
          <p:nvPr>
            <p:ph idx="1"/>
          </p:nvPr>
        </p:nvSpPr>
        <p:spPr>
          <a:xfrm>
            <a:off x="428626" y="2300287"/>
            <a:ext cx="11272838" cy="4129087"/>
          </a:xfrm>
        </p:spPr>
        <p:txBody>
          <a:bodyPr>
            <a:noAutofit/>
          </a:bodyPr>
          <a:lstStyle/>
          <a:p>
            <a:r>
              <a:rPr lang="es-AR" sz="2400" dirty="0"/>
              <a:t>Art. 4º — La higiene y seguridad en el trabajo comprenderá las normas técnicas y medidas sanitarias, precautorias, de tutela o de cualquier otra índole que tengan por objeto: </a:t>
            </a:r>
          </a:p>
          <a:p>
            <a:pPr lvl="1"/>
            <a:r>
              <a:rPr lang="es-AR" sz="2400" dirty="0"/>
              <a:t>a) proteger la vida, preservar y mantener la integridad sicofísica de los trabajadores</a:t>
            </a:r>
          </a:p>
          <a:p>
            <a:pPr lvl="1"/>
            <a:r>
              <a:rPr lang="es-AR" sz="2400" dirty="0"/>
              <a:t> b) prevenir, reducir, eliminar o aislar los riesgos de los distintos centros o puestos de trabajo </a:t>
            </a:r>
          </a:p>
          <a:p>
            <a:pPr lvl="1"/>
            <a:r>
              <a:rPr lang="es-AR" sz="2400" dirty="0"/>
              <a:t>c) estimular y desarrollar una actitud positiva respecto de la prevención de los accidentes o enfermedades que puedan derivarse de la actividad laboral. </a:t>
            </a:r>
          </a:p>
        </p:txBody>
      </p:sp>
    </p:spTree>
    <p:extLst>
      <p:ext uri="{BB962C8B-B14F-4D97-AF65-F5344CB8AC3E}">
        <p14:creationId xmlns:p14="http://schemas.microsoft.com/office/powerpoint/2010/main" val="3815947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3E10248-AF0E-477D-B4D2-47C02CE4E3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xmlns="" id="{533010C2-2DA5-460F-A40C-5317F567A0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7CB0634-F963-4EC9-A6F6-8EA46BD1F1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73C0A186-7444-4460-9C37-532E7671E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F1ECA4FE-7D2F-4576-B767-3A5F5ABFE9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xmlns="" id="{5969441E-5462-4859-86CD-1737FDE360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xmlns="" id="{596BD4B5-6833-40CC-96FE-EDC6756342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ítulo 1">
            <a:extLst>
              <a:ext uri="{FF2B5EF4-FFF2-40B4-BE49-F238E27FC236}">
                <a16:creationId xmlns:a16="http://schemas.microsoft.com/office/drawing/2014/main" xmlns="" id="{A4951237-EBDC-4B55-B47F-678C6DA87671}"/>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dirty="0">
                <a:solidFill>
                  <a:srgbClr val="FFFF00"/>
                </a:solidFill>
              </a:rPr>
              <a:t>¿Como se define Salud y como se define Trabajo?</a:t>
            </a:r>
          </a:p>
        </p:txBody>
      </p:sp>
      <p:cxnSp>
        <p:nvCxnSpPr>
          <p:cNvPr id="18" name="Straight Connector 17">
            <a:extLst>
              <a:ext uri="{FF2B5EF4-FFF2-40B4-BE49-F238E27FC236}">
                <a16:creationId xmlns:a16="http://schemas.microsoft.com/office/drawing/2014/main" xmlns="" id="{E81F53E2-F556-42FA-8D24-113839EE19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637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       Ley de Higiene y seguridad.Ley19587.1972</a:t>
            </a:r>
            <a:br>
              <a:rPr lang="es-AR" sz="2800" dirty="0">
                <a:solidFill>
                  <a:srgbClr val="EBEBEB"/>
                </a:solidFill>
              </a:rPr>
            </a:br>
            <a:r>
              <a:rPr lang="es-AR" sz="2800" dirty="0">
                <a:solidFill>
                  <a:srgbClr val="EBEBEB"/>
                </a:solidFill>
              </a:rPr>
              <a:t>                     Art.5       Métodos      (1/4)</a:t>
            </a:r>
            <a:endParaRPr lang="es-AR" dirty="0"/>
          </a:p>
        </p:txBody>
      </p:sp>
      <p:sp>
        <p:nvSpPr>
          <p:cNvPr id="3" name="Marcador de contenido 2"/>
          <p:cNvSpPr>
            <a:spLocks noGrp="1"/>
          </p:cNvSpPr>
          <p:nvPr>
            <p:ph idx="1"/>
          </p:nvPr>
        </p:nvSpPr>
        <p:spPr>
          <a:xfrm>
            <a:off x="614364" y="2343150"/>
            <a:ext cx="11015662" cy="4014788"/>
          </a:xfrm>
        </p:spPr>
        <p:txBody>
          <a:bodyPr/>
          <a:lstStyle/>
          <a:p>
            <a:r>
              <a:rPr lang="es-AR" dirty="0"/>
              <a:t>Art. 5º — A los fines de la aplicación de esta ley considérense como básicos los siguientes principios y métodos de ejecución: </a:t>
            </a:r>
          </a:p>
          <a:p>
            <a:r>
              <a:rPr lang="es-AR" dirty="0"/>
              <a:t>a) creación de </a:t>
            </a:r>
            <a:r>
              <a:rPr lang="es-AR" b="1" dirty="0"/>
              <a:t>servicios de higiene y seguridad en el trabajo</a:t>
            </a:r>
            <a:r>
              <a:rPr lang="es-AR" dirty="0"/>
              <a:t>, y de medicina del trabajo de carácter preventivo y asistencial</a:t>
            </a:r>
          </a:p>
          <a:p>
            <a:r>
              <a:rPr lang="es-AR" dirty="0"/>
              <a:t>b) institucionalización gradual de un sistema de </a:t>
            </a:r>
            <a:r>
              <a:rPr lang="es-AR" b="1" dirty="0"/>
              <a:t>reglamentaciones</a:t>
            </a:r>
            <a:r>
              <a:rPr lang="es-AR" dirty="0"/>
              <a:t>, generales o particulares, atendiendo a condiciones ambientales o factores ecológicos y a la incidencia de las áreas o factores de riesgo</a:t>
            </a:r>
          </a:p>
          <a:p>
            <a:r>
              <a:rPr lang="es-AR" dirty="0"/>
              <a:t>c) </a:t>
            </a:r>
            <a:r>
              <a:rPr lang="es-AR" b="1" dirty="0"/>
              <a:t>sectorialización</a:t>
            </a:r>
            <a:r>
              <a:rPr lang="es-AR" dirty="0"/>
              <a:t> de los reglamentos en función de ramas de actividad, especialidades profesionales y dimensión de las empresas</a:t>
            </a:r>
          </a:p>
          <a:p>
            <a:r>
              <a:rPr lang="es-AR" dirty="0"/>
              <a:t>d) </a:t>
            </a:r>
            <a:r>
              <a:rPr lang="es-AR" b="1" dirty="0"/>
              <a:t>distinción</a:t>
            </a:r>
            <a:r>
              <a:rPr lang="es-AR" dirty="0"/>
              <a:t> a todos los efectos de esta ley </a:t>
            </a:r>
            <a:r>
              <a:rPr lang="es-AR" b="1" dirty="0"/>
              <a:t>entre actividades normales, penosas, riesgosas</a:t>
            </a:r>
            <a:r>
              <a:rPr lang="es-AR" dirty="0"/>
              <a:t> o determinantes de vejez o agotamiento prematuros y/o las desarrolladas en lugares o ambientes insalubres.</a:t>
            </a:r>
          </a:p>
        </p:txBody>
      </p:sp>
    </p:spTree>
    <p:extLst>
      <p:ext uri="{BB962C8B-B14F-4D97-AF65-F5344CB8AC3E}">
        <p14:creationId xmlns:p14="http://schemas.microsoft.com/office/powerpoint/2010/main" val="4209792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      Ley de Higiene y seguridad.Ley19587.1972</a:t>
            </a:r>
            <a:br>
              <a:rPr lang="es-AR" sz="2800" dirty="0">
                <a:solidFill>
                  <a:srgbClr val="EBEBEB"/>
                </a:solidFill>
              </a:rPr>
            </a:br>
            <a:r>
              <a:rPr lang="es-AR" sz="2800" dirty="0">
                <a:solidFill>
                  <a:srgbClr val="EBEBEB"/>
                </a:solidFill>
              </a:rPr>
              <a:t>                     Art.5       Métodos         2/4</a:t>
            </a:r>
            <a:endParaRPr lang="es-AR" dirty="0"/>
          </a:p>
        </p:txBody>
      </p:sp>
      <p:sp>
        <p:nvSpPr>
          <p:cNvPr id="3" name="Marcador de contenido 2"/>
          <p:cNvSpPr>
            <a:spLocks noGrp="1"/>
          </p:cNvSpPr>
          <p:nvPr>
            <p:ph idx="1"/>
          </p:nvPr>
        </p:nvSpPr>
        <p:spPr>
          <a:xfrm>
            <a:off x="900114" y="2328863"/>
            <a:ext cx="10172700" cy="4300536"/>
          </a:xfrm>
        </p:spPr>
        <p:txBody>
          <a:bodyPr>
            <a:normAutofit/>
          </a:bodyPr>
          <a:lstStyle/>
          <a:p>
            <a:r>
              <a:rPr lang="es-AR" dirty="0"/>
              <a:t>e) normalización de los términos utilizados en higiene y seguridad, estableciéndose </a:t>
            </a:r>
            <a:r>
              <a:rPr lang="es-AR" b="1" dirty="0"/>
              <a:t>definiciones</a:t>
            </a:r>
            <a:r>
              <a:rPr lang="es-AR" dirty="0"/>
              <a:t> concretas y uniformes para la clasificación de los accidentes, lesiones y enfermedades del trabajo</a:t>
            </a:r>
          </a:p>
          <a:p>
            <a:r>
              <a:rPr lang="es-AR" dirty="0"/>
              <a:t>f</a:t>
            </a:r>
            <a:r>
              <a:rPr lang="es-AR" b="1" dirty="0"/>
              <a:t>) investigación </a:t>
            </a:r>
            <a:r>
              <a:rPr lang="es-AR" dirty="0"/>
              <a:t>de los factores determinantes de los accidentes y enfermedades del trabajo, especialmente de los físicos, fisiológicos y sicológicos.</a:t>
            </a:r>
          </a:p>
          <a:p>
            <a:r>
              <a:rPr lang="es-AR" dirty="0"/>
              <a:t>g) realización y centralización de </a:t>
            </a:r>
            <a:r>
              <a:rPr lang="es-AR" b="1" dirty="0"/>
              <a:t>estadísticas</a:t>
            </a:r>
            <a:r>
              <a:rPr lang="es-AR" dirty="0"/>
              <a:t> normalizadas sobre accidentes y enfermedades del trabajo como antecedentes para el estudio de las causas determinantes y los modos de prevención</a:t>
            </a:r>
          </a:p>
          <a:p>
            <a:r>
              <a:rPr lang="es-AR" dirty="0"/>
              <a:t>h) estudio y adopción de </a:t>
            </a:r>
            <a:r>
              <a:rPr lang="es-AR" b="1" dirty="0"/>
              <a:t>medidas para proteger la salud </a:t>
            </a:r>
            <a:r>
              <a:rPr lang="es-AR" dirty="0"/>
              <a:t>y la vida del trabajador en el ámbito de sus ocupaciones, especialmente en lo que atañe a los servicios prestados en tareas penosas, riesgosas o determinantes de vejez o agotamiento prematuros y/o las desarrolladas en lugares o ambientes insalubres.</a:t>
            </a:r>
          </a:p>
        </p:txBody>
      </p:sp>
    </p:spTree>
    <p:extLst>
      <p:ext uri="{BB962C8B-B14F-4D97-AF65-F5344CB8AC3E}">
        <p14:creationId xmlns:p14="http://schemas.microsoft.com/office/powerpoint/2010/main" val="31554262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 Ley de Higiene y seguridad.Ley19587.1972</a:t>
            </a:r>
            <a:br>
              <a:rPr lang="es-AR" sz="2800" dirty="0">
                <a:solidFill>
                  <a:srgbClr val="EBEBEB"/>
                </a:solidFill>
              </a:rPr>
            </a:br>
            <a:r>
              <a:rPr lang="es-AR" sz="2800" dirty="0">
                <a:solidFill>
                  <a:srgbClr val="EBEBEB"/>
                </a:solidFill>
              </a:rPr>
              <a:t>                     Art.5       Métodos         3/4</a:t>
            </a:r>
            <a:endParaRPr lang="es-AR" dirty="0"/>
          </a:p>
        </p:txBody>
      </p:sp>
      <p:sp>
        <p:nvSpPr>
          <p:cNvPr id="3" name="Marcador de contenido 2"/>
          <p:cNvSpPr>
            <a:spLocks noGrp="1"/>
          </p:cNvSpPr>
          <p:nvPr>
            <p:ph idx="1"/>
          </p:nvPr>
        </p:nvSpPr>
        <p:spPr>
          <a:xfrm>
            <a:off x="500063" y="2314575"/>
            <a:ext cx="11215687" cy="4071938"/>
          </a:xfrm>
        </p:spPr>
        <p:txBody>
          <a:bodyPr>
            <a:normAutofit/>
          </a:bodyPr>
          <a:lstStyle/>
          <a:p>
            <a:r>
              <a:rPr lang="es-AR" sz="2000" dirty="0"/>
              <a:t>i) </a:t>
            </a:r>
            <a:r>
              <a:rPr lang="es-AR" sz="2000" b="1" dirty="0"/>
              <a:t>aplicación de técnicas </a:t>
            </a:r>
            <a:r>
              <a:rPr lang="es-AR" sz="2000" dirty="0"/>
              <a:t>de corrección de los ambientes de trabajo en los casos en que los niveles de los elementos agresores, nocivos para la salud, sean permanentes durante la jornada de labor</a:t>
            </a:r>
          </a:p>
          <a:p>
            <a:r>
              <a:rPr lang="es-AR" sz="2000" dirty="0"/>
              <a:t>j) fijación de principios orientadores en materia de </a:t>
            </a:r>
            <a:r>
              <a:rPr lang="es-AR" sz="2000" b="1" dirty="0"/>
              <a:t>selección e ingreso de personal </a:t>
            </a:r>
            <a:r>
              <a:rPr lang="es-AR" sz="2000" dirty="0"/>
              <a:t>en función de los riesgos a que den lugar las respectivas tareas, operaciones y manualidades profesionales</a:t>
            </a:r>
          </a:p>
          <a:p>
            <a:r>
              <a:rPr lang="es-AR" sz="2000" dirty="0"/>
              <a:t> k) determinación de </a:t>
            </a:r>
            <a:r>
              <a:rPr lang="es-AR" sz="2000" b="1" dirty="0"/>
              <a:t>condiciones mínimas de higiene y seguridad </a:t>
            </a:r>
            <a:r>
              <a:rPr lang="es-AR" sz="2000" dirty="0"/>
              <a:t>para autorizar el funcionamiento de las empresas o establecimientos;</a:t>
            </a:r>
          </a:p>
          <a:p>
            <a:r>
              <a:rPr lang="es-AR" sz="2000" dirty="0"/>
              <a:t> l) adopción y aplicación, por intermedio de la autoridad competente, de los </a:t>
            </a:r>
            <a:r>
              <a:rPr lang="es-AR" sz="2000" b="1" dirty="0"/>
              <a:t>medios científicos y técnicos </a:t>
            </a:r>
            <a:r>
              <a:rPr lang="es-AR" sz="2000" dirty="0"/>
              <a:t>adecuados y actualizados que hagan a los objetivos de esta ley </a:t>
            </a:r>
          </a:p>
        </p:txBody>
      </p:sp>
    </p:spTree>
    <p:extLst>
      <p:ext uri="{BB962C8B-B14F-4D97-AF65-F5344CB8AC3E}">
        <p14:creationId xmlns:p14="http://schemas.microsoft.com/office/powerpoint/2010/main" val="281412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Ley de Higiene y seguridad.Ley19587.1972</a:t>
            </a:r>
            <a:br>
              <a:rPr lang="es-AR" sz="2800" dirty="0">
                <a:solidFill>
                  <a:srgbClr val="EBEBEB"/>
                </a:solidFill>
              </a:rPr>
            </a:br>
            <a:r>
              <a:rPr lang="es-AR" sz="2800" dirty="0">
                <a:solidFill>
                  <a:srgbClr val="EBEBEB"/>
                </a:solidFill>
              </a:rPr>
              <a:t>                     Art.5       Métodos         4/4</a:t>
            </a:r>
            <a:endParaRPr lang="es-AR" dirty="0"/>
          </a:p>
        </p:txBody>
      </p:sp>
      <p:sp>
        <p:nvSpPr>
          <p:cNvPr id="3" name="Marcador de contenido 2"/>
          <p:cNvSpPr>
            <a:spLocks noGrp="1"/>
          </p:cNvSpPr>
          <p:nvPr>
            <p:ph idx="1"/>
          </p:nvPr>
        </p:nvSpPr>
        <p:spPr>
          <a:xfrm>
            <a:off x="771525" y="2603500"/>
            <a:ext cx="10844213" cy="3754438"/>
          </a:xfrm>
        </p:spPr>
        <p:txBody>
          <a:bodyPr>
            <a:normAutofit/>
          </a:bodyPr>
          <a:lstStyle/>
          <a:p>
            <a:pPr lvl="0">
              <a:buClr>
                <a:srgbClr val="B31166"/>
              </a:buClr>
            </a:pPr>
            <a:r>
              <a:rPr lang="es-AR" dirty="0">
                <a:solidFill>
                  <a:prstClr val="black">
                    <a:lumMod val="75000"/>
                    <a:lumOff val="25000"/>
                  </a:prstClr>
                </a:solidFill>
              </a:rPr>
              <a:t>m) participación en todos los </a:t>
            </a:r>
            <a:r>
              <a:rPr lang="es-AR" b="1" dirty="0">
                <a:solidFill>
                  <a:prstClr val="black">
                    <a:lumMod val="75000"/>
                    <a:lumOff val="25000"/>
                  </a:prstClr>
                </a:solidFill>
              </a:rPr>
              <a:t>programas de higiene y seguridad </a:t>
            </a:r>
            <a:r>
              <a:rPr lang="es-AR" dirty="0">
                <a:solidFill>
                  <a:prstClr val="black">
                    <a:lumMod val="75000"/>
                    <a:lumOff val="25000"/>
                  </a:prstClr>
                </a:solidFill>
              </a:rPr>
              <a:t>de las instituciones especializadas, públicas y privadas, y de las </a:t>
            </a:r>
            <a:r>
              <a:rPr lang="es-AR" b="1" dirty="0">
                <a:solidFill>
                  <a:prstClr val="black">
                    <a:lumMod val="75000"/>
                    <a:lumOff val="25000"/>
                  </a:prstClr>
                </a:solidFill>
              </a:rPr>
              <a:t>asociaciones profesionales de empleadores, y de trabajadores con personería gremial</a:t>
            </a:r>
          </a:p>
          <a:p>
            <a:pPr lvl="0">
              <a:buClr>
                <a:srgbClr val="B31166"/>
              </a:buClr>
            </a:pPr>
            <a:r>
              <a:rPr lang="es-AR" dirty="0">
                <a:solidFill>
                  <a:prstClr val="black">
                    <a:lumMod val="75000"/>
                    <a:lumOff val="25000"/>
                  </a:prstClr>
                </a:solidFill>
              </a:rPr>
              <a:t>n) </a:t>
            </a:r>
            <a:r>
              <a:rPr lang="es-AR" b="1" dirty="0">
                <a:solidFill>
                  <a:prstClr val="black">
                    <a:lumMod val="75000"/>
                    <a:lumOff val="25000"/>
                  </a:prstClr>
                </a:solidFill>
              </a:rPr>
              <a:t>observancia de las recomendaciones internacionales </a:t>
            </a:r>
            <a:r>
              <a:rPr lang="es-AR" dirty="0">
                <a:solidFill>
                  <a:prstClr val="black">
                    <a:lumMod val="75000"/>
                    <a:lumOff val="25000"/>
                  </a:prstClr>
                </a:solidFill>
              </a:rPr>
              <a:t>en cuanto se adapten a las características propias del país y ratificación, en las condiciones previstas precedentemente, de los convenios internacionales en la materia; </a:t>
            </a:r>
          </a:p>
          <a:p>
            <a:pPr lvl="0">
              <a:buClr>
                <a:srgbClr val="B31166"/>
              </a:buClr>
            </a:pPr>
            <a:r>
              <a:rPr lang="es-AR" dirty="0">
                <a:solidFill>
                  <a:prstClr val="black">
                    <a:lumMod val="75000"/>
                    <a:lumOff val="25000"/>
                  </a:prstClr>
                </a:solidFill>
              </a:rPr>
              <a:t>ñ) </a:t>
            </a:r>
            <a:r>
              <a:rPr lang="es-AR" b="1" dirty="0">
                <a:solidFill>
                  <a:prstClr val="black">
                    <a:lumMod val="75000"/>
                    <a:lumOff val="25000"/>
                  </a:prstClr>
                </a:solidFill>
              </a:rPr>
              <a:t>difusión y publicidad de las recomendaciones </a:t>
            </a:r>
            <a:r>
              <a:rPr lang="es-AR" dirty="0">
                <a:solidFill>
                  <a:prstClr val="black">
                    <a:lumMod val="75000"/>
                    <a:lumOff val="25000"/>
                  </a:prstClr>
                </a:solidFill>
              </a:rPr>
              <a:t>y técnicas de prevención que resulten universalmente aconsejables o adecuadas; </a:t>
            </a:r>
          </a:p>
          <a:p>
            <a:pPr lvl="0">
              <a:buClr>
                <a:srgbClr val="B31166"/>
              </a:buClr>
            </a:pPr>
            <a:r>
              <a:rPr lang="es-AR" dirty="0">
                <a:solidFill>
                  <a:prstClr val="black">
                    <a:lumMod val="75000"/>
                    <a:lumOff val="25000"/>
                  </a:prstClr>
                </a:solidFill>
              </a:rPr>
              <a:t>o) realización de </a:t>
            </a:r>
            <a:r>
              <a:rPr lang="es-AR" b="1" dirty="0">
                <a:solidFill>
                  <a:prstClr val="black">
                    <a:lumMod val="75000"/>
                    <a:lumOff val="25000"/>
                  </a:prstClr>
                </a:solidFill>
              </a:rPr>
              <a:t>exámenes médicos pre-ocupacionales y periódicos</a:t>
            </a:r>
            <a:r>
              <a:rPr lang="es-AR" dirty="0">
                <a:solidFill>
                  <a:prstClr val="black">
                    <a:lumMod val="75000"/>
                    <a:lumOff val="25000"/>
                  </a:prstClr>
                </a:solidFill>
              </a:rPr>
              <a:t>, de acuerdo a las normas que se establezcan en las respectivas reglamentaciones. </a:t>
            </a:r>
          </a:p>
          <a:p>
            <a:endParaRPr lang="es-AR" dirty="0"/>
          </a:p>
        </p:txBody>
      </p:sp>
    </p:spTree>
    <p:extLst>
      <p:ext uri="{BB962C8B-B14F-4D97-AF65-F5344CB8AC3E}">
        <p14:creationId xmlns:p14="http://schemas.microsoft.com/office/powerpoint/2010/main" val="8182864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Ley de Higiene y seguridad.Ley19587.1972</a:t>
            </a:r>
            <a:br>
              <a:rPr lang="es-AR" sz="2800" dirty="0">
                <a:solidFill>
                  <a:srgbClr val="EBEBEB"/>
                </a:solidFill>
              </a:rPr>
            </a:br>
            <a:r>
              <a:rPr lang="es-AR" sz="2800" dirty="0">
                <a:solidFill>
                  <a:srgbClr val="EBEBEB"/>
                </a:solidFill>
              </a:rPr>
              <a:t>Art 8.Obligaciones del empleador (1/2)</a:t>
            </a:r>
            <a:endParaRPr lang="es-AR" dirty="0"/>
          </a:p>
        </p:txBody>
      </p:sp>
      <p:sp>
        <p:nvSpPr>
          <p:cNvPr id="3" name="Marcador de contenido 2"/>
          <p:cNvSpPr>
            <a:spLocks noGrp="1"/>
          </p:cNvSpPr>
          <p:nvPr>
            <p:ph idx="1"/>
          </p:nvPr>
        </p:nvSpPr>
        <p:spPr>
          <a:xfrm>
            <a:off x="528638" y="2314575"/>
            <a:ext cx="11158537" cy="4100513"/>
          </a:xfrm>
        </p:spPr>
        <p:txBody>
          <a:bodyPr>
            <a:normAutofit fontScale="85000" lnSpcReduction="10000"/>
          </a:bodyPr>
          <a:lstStyle/>
          <a:p>
            <a:r>
              <a:rPr lang="es-AR" dirty="0"/>
              <a:t>Art. 9º — Sin perjuicio de lo que determinen especialmente los reglamentos, son también obligaciones</a:t>
            </a:r>
          </a:p>
          <a:p>
            <a:pPr marL="0" indent="0">
              <a:buNone/>
            </a:pPr>
            <a:r>
              <a:rPr lang="es-AR" dirty="0"/>
              <a:t>      del empleador;</a:t>
            </a:r>
          </a:p>
          <a:p>
            <a:r>
              <a:rPr lang="es-AR" dirty="0"/>
              <a:t>a) disponer el </a:t>
            </a:r>
            <a:r>
              <a:rPr lang="es-AR" b="1" dirty="0"/>
              <a:t>examen pre-ocupacional y revisación periódica del personal</a:t>
            </a:r>
            <a:r>
              <a:rPr lang="es-AR" dirty="0"/>
              <a:t>, registrando sus resultados en</a:t>
            </a:r>
          </a:p>
          <a:p>
            <a:pPr marL="0" indent="0">
              <a:buNone/>
            </a:pPr>
            <a:r>
              <a:rPr lang="es-AR" dirty="0"/>
              <a:t>       el respectivo legajo de salud;</a:t>
            </a:r>
          </a:p>
          <a:p>
            <a:r>
              <a:rPr lang="es-AR" dirty="0"/>
              <a:t>b</a:t>
            </a:r>
            <a:r>
              <a:rPr lang="es-AR" b="1" dirty="0"/>
              <a:t>) mantener en buen estado de conservación</a:t>
            </a:r>
            <a:r>
              <a:rPr lang="es-AR" dirty="0"/>
              <a:t>, utilización y funcionamiento, las maquinarias, instalaciones</a:t>
            </a:r>
          </a:p>
          <a:p>
            <a:pPr marL="0" indent="0">
              <a:buNone/>
            </a:pPr>
            <a:r>
              <a:rPr lang="es-AR" dirty="0"/>
              <a:t>       y útiles de trabajo;</a:t>
            </a:r>
          </a:p>
          <a:p>
            <a:r>
              <a:rPr lang="es-AR" dirty="0"/>
              <a:t>c) </a:t>
            </a:r>
            <a:r>
              <a:rPr lang="es-AR" b="1" dirty="0"/>
              <a:t>instalar los equipos necesarios para la renovación del aire y eliminación de gas</a:t>
            </a:r>
            <a:r>
              <a:rPr lang="es-AR" dirty="0"/>
              <a:t>es, vapores y demás </a:t>
            </a:r>
          </a:p>
          <a:p>
            <a:pPr marL="0" indent="0">
              <a:buNone/>
            </a:pPr>
            <a:r>
              <a:rPr lang="es-AR" dirty="0"/>
              <a:t>       impurezas producidas en el curso del trabajo;</a:t>
            </a:r>
          </a:p>
          <a:p>
            <a:r>
              <a:rPr lang="es-AR" dirty="0"/>
              <a:t>d) mantener en buen estado de conservación, uso y funcionamiento las </a:t>
            </a:r>
            <a:r>
              <a:rPr lang="es-AR" b="1" dirty="0"/>
              <a:t>instalaciones eléctricas y</a:t>
            </a:r>
          </a:p>
          <a:p>
            <a:pPr marL="0" indent="0">
              <a:buNone/>
            </a:pPr>
            <a:r>
              <a:rPr lang="es-AR" b="1" dirty="0"/>
              <a:t>       servicios de aguas potables;</a:t>
            </a:r>
          </a:p>
          <a:p>
            <a:r>
              <a:rPr lang="es-AR" dirty="0"/>
              <a:t>e) evitar la </a:t>
            </a:r>
            <a:r>
              <a:rPr lang="es-AR" b="1" dirty="0"/>
              <a:t>acumulación de desechos y residuos </a:t>
            </a:r>
            <a:r>
              <a:rPr lang="es-AR" dirty="0"/>
              <a:t>que constituyan un riesgo para la salud, efectuando la limpieza y desinfecciones periódicas pertinentes </a:t>
            </a:r>
          </a:p>
        </p:txBody>
      </p:sp>
    </p:spTree>
    <p:extLst>
      <p:ext uri="{BB962C8B-B14F-4D97-AF65-F5344CB8AC3E}">
        <p14:creationId xmlns:p14="http://schemas.microsoft.com/office/powerpoint/2010/main" val="5889183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Ley de Higiene y seguridad.Ley19587.1972</a:t>
            </a:r>
            <a:br>
              <a:rPr lang="es-AR" sz="2800" dirty="0">
                <a:solidFill>
                  <a:srgbClr val="EBEBEB"/>
                </a:solidFill>
              </a:rPr>
            </a:br>
            <a:r>
              <a:rPr lang="es-AR" sz="2800" dirty="0">
                <a:solidFill>
                  <a:srgbClr val="EBEBEB"/>
                </a:solidFill>
              </a:rPr>
              <a:t>Art 8.Obligaciones del empleador (2/2)</a:t>
            </a:r>
            <a:endParaRPr lang="es-AR" dirty="0"/>
          </a:p>
        </p:txBody>
      </p:sp>
      <p:sp>
        <p:nvSpPr>
          <p:cNvPr id="3" name="Marcador de contenido 2"/>
          <p:cNvSpPr>
            <a:spLocks noGrp="1"/>
          </p:cNvSpPr>
          <p:nvPr>
            <p:ph idx="1"/>
          </p:nvPr>
        </p:nvSpPr>
        <p:spPr>
          <a:xfrm>
            <a:off x="600075" y="2414589"/>
            <a:ext cx="11072813" cy="4143374"/>
          </a:xfrm>
        </p:spPr>
        <p:txBody>
          <a:bodyPr>
            <a:normAutofit fontScale="92500"/>
          </a:bodyPr>
          <a:lstStyle/>
          <a:p>
            <a:pPr marL="0" indent="0">
              <a:buNone/>
            </a:pPr>
            <a:endParaRPr lang="es-AR" dirty="0"/>
          </a:p>
          <a:p>
            <a:r>
              <a:rPr lang="es-AR" dirty="0"/>
              <a:t>f) eliminar, aislar o reducir </a:t>
            </a:r>
            <a:r>
              <a:rPr lang="es-AR" b="1" dirty="0"/>
              <a:t>los ruidos y/o vibraciones perjudiciales </a:t>
            </a:r>
            <a:r>
              <a:rPr lang="es-AR" dirty="0"/>
              <a:t>para la salud de los trabajadores;</a:t>
            </a:r>
          </a:p>
          <a:p>
            <a:r>
              <a:rPr lang="es-AR" dirty="0"/>
              <a:t>g) instalar los equipos necesarios para afrontar los riesgos en caso de </a:t>
            </a:r>
            <a:r>
              <a:rPr lang="es-AR" b="1" dirty="0"/>
              <a:t>incendio</a:t>
            </a:r>
            <a:r>
              <a:rPr lang="es-AR" dirty="0"/>
              <a:t> o cualquier otro siniestro;</a:t>
            </a:r>
          </a:p>
          <a:p>
            <a:r>
              <a:rPr lang="es-AR" dirty="0"/>
              <a:t>h) depositar con el resguardo consiguiente y en condiciones de seguridad las </a:t>
            </a:r>
            <a:r>
              <a:rPr lang="es-AR" b="1" dirty="0"/>
              <a:t>sustancias peligrosas</a:t>
            </a:r>
            <a:r>
              <a:rPr lang="es-AR" dirty="0"/>
              <a:t>; </a:t>
            </a:r>
          </a:p>
          <a:p>
            <a:r>
              <a:rPr lang="es-AR" dirty="0"/>
              <a:t>i) disponer de medios adecuados para la inmediata </a:t>
            </a:r>
            <a:r>
              <a:rPr lang="es-AR" b="1" dirty="0"/>
              <a:t>prestación de primeros auxilios</a:t>
            </a:r>
            <a:r>
              <a:rPr lang="es-AR" dirty="0"/>
              <a:t>;</a:t>
            </a:r>
          </a:p>
          <a:p>
            <a:r>
              <a:rPr lang="es-AR" dirty="0"/>
              <a:t>j) colocar y mantener en lugares visibles </a:t>
            </a:r>
            <a:r>
              <a:rPr lang="es-AR" b="1" dirty="0"/>
              <a:t>avisos o carteles </a:t>
            </a:r>
            <a:r>
              <a:rPr lang="es-AR" dirty="0"/>
              <a:t>que indiquen medidas de higiene y seguridad o</a:t>
            </a:r>
          </a:p>
          <a:p>
            <a:r>
              <a:rPr lang="es-AR" dirty="0"/>
              <a:t>k)adviertan </a:t>
            </a:r>
            <a:r>
              <a:rPr lang="es-AR" b="1" dirty="0"/>
              <a:t>peligrosidad</a:t>
            </a:r>
            <a:r>
              <a:rPr lang="es-AR" dirty="0"/>
              <a:t> en las maquinarias e instalaciones;</a:t>
            </a:r>
          </a:p>
          <a:p>
            <a:r>
              <a:rPr lang="es-AR" dirty="0"/>
              <a:t>l) promover la </a:t>
            </a:r>
            <a:r>
              <a:rPr lang="es-AR" b="1" dirty="0"/>
              <a:t>capacitación del personal </a:t>
            </a:r>
            <a:r>
              <a:rPr lang="es-AR" dirty="0"/>
              <a:t>en materia de higiene y seguridad en el trabajo, particularmente en lo relativo a la prevención de los riesgos específicos de las tareas asignadas;</a:t>
            </a:r>
          </a:p>
          <a:p>
            <a:endParaRPr lang="es-AR" dirty="0"/>
          </a:p>
        </p:txBody>
      </p:sp>
    </p:spTree>
    <p:extLst>
      <p:ext uri="{BB962C8B-B14F-4D97-AF65-F5344CB8AC3E}">
        <p14:creationId xmlns:p14="http://schemas.microsoft.com/office/powerpoint/2010/main" val="36458174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solidFill>
                  <a:srgbClr val="EBEBEB"/>
                </a:solidFill>
              </a:rPr>
              <a:t>Ley de Higiene y seguridad.Ley19587.1972</a:t>
            </a:r>
            <a:br>
              <a:rPr lang="es-AR" sz="2800" dirty="0">
                <a:solidFill>
                  <a:srgbClr val="EBEBEB"/>
                </a:solidFill>
              </a:rPr>
            </a:br>
            <a:r>
              <a:rPr lang="es-AR" sz="2800" dirty="0">
                <a:solidFill>
                  <a:srgbClr val="EBEBEB"/>
                </a:solidFill>
              </a:rPr>
              <a:t>Art 10.Obligaciones del Trabajador</a:t>
            </a:r>
            <a:endParaRPr lang="es-AR" dirty="0"/>
          </a:p>
        </p:txBody>
      </p:sp>
      <p:sp>
        <p:nvSpPr>
          <p:cNvPr id="3" name="Marcador de contenido 2"/>
          <p:cNvSpPr>
            <a:spLocks noGrp="1"/>
          </p:cNvSpPr>
          <p:nvPr>
            <p:ph idx="1"/>
          </p:nvPr>
        </p:nvSpPr>
        <p:spPr>
          <a:xfrm>
            <a:off x="557213" y="2314575"/>
            <a:ext cx="11158537" cy="4214813"/>
          </a:xfrm>
        </p:spPr>
        <p:txBody>
          <a:bodyPr/>
          <a:lstStyle/>
          <a:p>
            <a:r>
              <a:rPr lang="es-AR" dirty="0"/>
              <a:t>Art. 10. — Sin perjuicio de lo que determinen especialmente los reglamentos, </a:t>
            </a:r>
            <a:r>
              <a:rPr lang="es-AR" b="1" dirty="0"/>
              <a:t>el trabajador estará obligados a: </a:t>
            </a:r>
          </a:p>
          <a:p>
            <a:r>
              <a:rPr lang="es-AR" dirty="0"/>
              <a:t>a) </a:t>
            </a:r>
            <a:r>
              <a:rPr lang="es-AR" b="1" dirty="0"/>
              <a:t>cumplir con las normas de higiene y seguridad </a:t>
            </a:r>
            <a:r>
              <a:rPr lang="es-AR" dirty="0"/>
              <a:t>y con las recomendaciones que se le formulen referentes a las obligaciones de uso, conservación y cuidado del equipo de protección personal y de los propios de las maquinarias, operaciones y procesos de trabajo;</a:t>
            </a:r>
          </a:p>
          <a:p>
            <a:r>
              <a:rPr lang="es-AR" dirty="0"/>
              <a:t> b) </a:t>
            </a:r>
            <a:r>
              <a:rPr lang="es-AR" b="1" dirty="0"/>
              <a:t>someterse a los exámenes médicos preventivos o periódicos </a:t>
            </a:r>
            <a:r>
              <a:rPr lang="es-AR" dirty="0"/>
              <a:t>y cumplir con las prescripciones e indicaciones que a tal efecto se le formulen; </a:t>
            </a:r>
          </a:p>
          <a:p>
            <a:r>
              <a:rPr lang="es-AR" dirty="0"/>
              <a:t>c) </a:t>
            </a:r>
            <a:r>
              <a:rPr lang="es-AR" b="1" dirty="0"/>
              <a:t>cuidar los avisos y carteles </a:t>
            </a:r>
            <a:r>
              <a:rPr lang="es-AR" dirty="0"/>
              <a:t>que indiquen medidas de higiene y seguridad y observar sus prescripciones; </a:t>
            </a:r>
          </a:p>
          <a:p>
            <a:r>
              <a:rPr lang="es-AR" dirty="0"/>
              <a:t>d) </a:t>
            </a:r>
            <a:r>
              <a:rPr lang="es-AR" b="1" dirty="0"/>
              <a:t>colaborar en la organización de programas de formación y educación </a:t>
            </a:r>
            <a:r>
              <a:rPr lang="es-AR" dirty="0"/>
              <a:t>en materia de higiene y seguridad y asistir a los cursos que se dictaren durante las horas de labor. A</a:t>
            </a:r>
          </a:p>
        </p:txBody>
      </p:sp>
    </p:spTree>
    <p:extLst>
      <p:ext uri="{BB962C8B-B14F-4D97-AF65-F5344CB8AC3E}">
        <p14:creationId xmlns:p14="http://schemas.microsoft.com/office/powerpoint/2010/main" val="7842502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D22D1B95-2B54-43E9-85D9-B489F6C5D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a:extLst>
              <a:ext uri="{FF2B5EF4-FFF2-40B4-BE49-F238E27FC236}">
                <a16:creationId xmlns:a16="http://schemas.microsoft.com/office/drawing/2014/main" xmlns="" id="{7D0F3F6D-A49D-4406-8D61-1C4F8D792F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 name="Freeform 5">
            <a:extLst>
              <a:ext uri="{FF2B5EF4-FFF2-40B4-BE49-F238E27FC236}">
                <a16:creationId xmlns:a16="http://schemas.microsoft.com/office/drawing/2014/main" xmlns="" id="{D953A318-DA8D-4405-9536-D889E45C5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6" name="Rectangle 15">
            <a:extLst>
              <a:ext uri="{FF2B5EF4-FFF2-40B4-BE49-F238E27FC236}">
                <a16:creationId xmlns:a16="http://schemas.microsoft.com/office/drawing/2014/main" xmlns="" id="{9E382A3D-2F90-475C-8DF2-F666FEA34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ítulo 3">
            <a:extLst>
              <a:ext uri="{FF2B5EF4-FFF2-40B4-BE49-F238E27FC236}">
                <a16:creationId xmlns:a16="http://schemas.microsoft.com/office/drawing/2014/main" xmlns="" id="{86221C27-1025-471E-BE26-21C83D8D97EE}"/>
              </a:ext>
            </a:extLst>
          </p:cNvPr>
          <p:cNvSpPr>
            <a:spLocks noGrp="1"/>
          </p:cNvSpPr>
          <p:nvPr>
            <p:ph type="ctrTitle"/>
          </p:nvPr>
        </p:nvSpPr>
        <p:spPr>
          <a:xfrm>
            <a:off x="1683171" y="1143000"/>
            <a:ext cx="8825658" cy="3389217"/>
          </a:xfrm>
        </p:spPr>
        <p:txBody>
          <a:bodyPr anchor="ctr">
            <a:normAutofit/>
          </a:bodyPr>
          <a:lstStyle/>
          <a:p>
            <a:pPr algn="ctr"/>
            <a:r>
              <a:rPr lang="es-AR" sz="6600" dirty="0">
                <a:solidFill>
                  <a:srgbClr val="FFFFFF"/>
                </a:solidFill>
              </a:rPr>
              <a:t>Ley de Riesgo de Trabajo</a:t>
            </a:r>
          </a:p>
        </p:txBody>
      </p:sp>
      <p:sp>
        <p:nvSpPr>
          <p:cNvPr id="5" name="Subtítulo 4">
            <a:extLst>
              <a:ext uri="{FF2B5EF4-FFF2-40B4-BE49-F238E27FC236}">
                <a16:creationId xmlns:a16="http://schemas.microsoft.com/office/drawing/2014/main" xmlns="" id="{B9CF6041-8B84-454D-9FA2-7C0C4DDD82D4}"/>
              </a:ext>
            </a:extLst>
          </p:cNvPr>
          <p:cNvSpPr>
            <a:spLocks noGrp="1"/>
          </p:cNvSpPr>
          <p:nvPr>
            <p:ph type="subTitle" idx="1"/>
          </p:nvPr>
        </p:nvSpPr>
        <p:spPr>
          <a:xfrm>
            <a:off x="1683171" y="5240851"/>
            <a:ext cx="8825658" cy="828932"/>
          </a:xfrm>
        </p:spPr>
        <p:txBody>
          <a:bodyPr>
            <a:normAutofit/>
          </a:bodyPr>
          <a:lstStyle/>
          <a:p>
            <a:pPr algn="ctr"/>
            <a:r>
              <a:rPr lang="es-AR" sz="2400" cap="none">
                <a:solidFill>
                  <a:schemeClr val="tx2"/>
                </a:solidFill>
                <a:ea typeface="+mj-ea"/>
                <a:cs typeface="+mj-cs"/>
              </a:rPr>
              <a:t>Ley 24.557</a:t>
            </a:r>
            <a:endParaRPr lang="es-AR" sz="2400">
              <a:solidFill>
                <a:schemeClr val="tx2"/>
              </a:solidFill>
            </a:endParaRPr>
          </a:p>
        </p:txBody>
      </p:sp>
    </p:spTree>
    <p:extLst>
      <p:ext uri="{BB962C8B-B14F-4D97-AF65-F5344CB8AC3E}">
        <p14:creationId xmlns:p14="http://schemas.microsoft.com/office/powerpoint/2010/main" val="26673161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814388"/>
            <a:ext cx="10146459" cy="866244"/>
          </a:xfrm>
        </p:spPr>
        <p:txBody>
          <a:bodyPr/>
          <a:lstStyle/>
          <a:p>
            <a:r>
              <a:rPr lang="es-AR" sz="2400" dirty="0">
                <a:solidFill>
                  <a:srgbClr val="EBEBEB"/>
                </a:solidFill>
              </a:rPr>
              <a:t>           </a:t>
            </a:r>
            <a:br>
              <a:rPr lang="es-AR" sz="2400" dirty="0">
                <a:solidFill>
                  <a:srgbClr val="EBEBEB"/>
                </a:solidFill>
              </a:rPr>
            </a:br>
            <a:r>
              <a:rPr lang="es-AR" sz="2400" dirty="0">
                <a:solidFill>
                  <a:srgbClr val="EBEBEB"/>
                </a:solidFill>
              </a:rPr>
              <a:t>                    </a:t>
            </a:r>
            <a:br>
              <a:rPr lang="es-AR" sz="2400" dirty="0">
                <a:solidFill>
                  <a:srgbClr val="EBEBEB"/>
                </a:solidFill>
              </a:rPr>
            </a:br>
            <a:r>
              <a:rPr lang="es-AR" sz="2400" dirty="0">
                <a:solidFill>
                  <a:srgbClr val="EBEBEB"/>
                </a:solidFill>
              </a:rPr>
              <a:t>                  Ley de Riesgo de Trabajos .Ley N° 24.557.</a:t>
            </a:r>
            <a:br>
              <a:rPr lang="es-AR" sz="2400" dirty="0">
                <a:solidFill>
                  <a:srgbClr val="EBEBEB"/>
                </a:solidFill>
              </a:rPr>
            </a:br>
            <a:r>
              <a:rPr lang="es-AR" sz="2400" dirty="0">
                <a:solidFill>
                  <a:srgbClr val="EBEBEB"/>
                </a:solidFill>
              </a:rPr>
              <a:t>                                                   Objetivos</a:t>
            </a:r>
            <a:br>
              <a:rPr lang="es-AR" sz="2400" dirty="0">
                <a:solidFill>
                  <a:srgbClr val="EBEBEB"/>
                </a:solidFill>
              </a:rPr>
            </a:br>
            <a:r>
              <a:rPr lang="es-AR" sz="2400" dirty="0">
                <a:solidFill>
                  <a:srgbClr val="EBEBEB"/>
                </a:solidFill>
              </a:rPr>
              <a:t/>
            </a:r>
            <a:br>
              <a:rPr lang="es-AR" sz="2400" dirty="0">
                <a:solidFill>
                  <a:srgbClr val="EBEBEB"/>
                </a:solidFill>
              </a:rPr>
            </a:br>
            <a:endParaRPr lang="es-AR" sz="2400" dirty="0"/>
          </a:p>
        </p:txBody>
      </p:sp>
      <p:sp>
        <p:nvSpPr>
          <p:cNvPr id="3" name="Marcador de contenido 2"/>
          <p:cNvSpPr>
            <a:spLocks noGrp="1"/>
          </p:cNvSpPr>
          <p:nvPr>
            <p:ph idx="1"/>
          </p:nvPr>
        </p:nvSpPr>
        <p:spPr>
          <a:xfrm>
            <a:off x="457200" y="2286000"/>
            <a:ext cx="11272838" cy="4300538"/>
          </a:xfrm>
        </p:spPr>
        <p:txBody>
          <a:bodyPr/>
          <a:lstStyle/>
          <a:p>
            <a:pPr algn="just"/>
            <a:r>
              <a:rPr lang="es-AR" b="1" dirty="0">
                <a:solidFill>
                  <a:srgbClr val="000000"/>
                </a:solidFill>
                <a:latin typeface="Gill Sans"/>
              </a:rPr>
              <a:t>ARTICULO 1°</a:t>
            </a:r>
            <a:r>
              <a:rPr lang="es-AR" dirty="0">
                <a:solidFill>
                  <a:srgbClr val="000000"/>
                </a:solidFill>
                <a:latin typeface="Gill Sans"/>
              </a:rPr>
              <a:t> — Normativa aplicable y objetivos de la Ley sobre Riesgos del Trabajo (LRT).</a:t>
            </a:r>
          </a:p>
          <a:p>
            <a:pPr algn="just"/>
            <a:r>
              <a:rPr lang="es-AR" dirty="0">
                <a:solidFill>
                  <a:srgbClr val="000000"/>
                </a:solidFill>
                <a:latin typeface="Gill Sans"/>
              </a:rPr>
              <a:t>1. La </a:t>
            </a:r>
            <a:r>
              <a:rPr lang="es-AR" b="1" dirty="0">
                <a:solidFill>
                  <a:srgbClr val="000000"/>
                </a:solidFill>
                <a:latin typeface="Gill Sans"/>
              </a:rPr>
              <a:t>prevención de los riesgos y la reparación de los daños </a:t>
            </a:r>
            <a:r>
              <a:rPr lang="es-AR" dirty="0">
                <a:solidFill>
                  <a:srgbClr val="000000"/>
                </a:solidFill>
                <a:latin typeface="Gill Sans"/>
              </a:rPr>
              <a:t>derivados del trabajo se regirán por esta LRT y sus normas reglamentarias.</a:t>
            </a:r>
          </a:p>
          <a:p>
            <a:pPr algn="just"/>
            <a:r>
              <a:rPr lang="es-AR" dirty="0">
                <a:solidFill>
                  <a:srgbClr val="000000"/>
                </a:solidFill>
                <a:latin typeface="Gill Sans"/>
              </a:rPr>
              <a:t>2. Son objetivos de la Ley sobre Riesgos del Trabajo (LRT):</a:t>
            </a:r>
          </a:p>
          <a:p>
            <a:pPr algn="just"/>
            <a:r>
              <a:rPr lang="es-AR" dirty="0">
                <a:solidFill>
                  <a:srgbClr val="000000"/>
                </a:solidFill>
                <a:latin typeface="Gill Sans"/>
              </a:rPr>
              <a:t>a) </a:t>
            </a:r>
            <a:r>
              <a:rPr lang="es-AR" b="1" dirty="0">
                <a:solidFill>
                  <a:srgbClr val="000000"/>
                </a:solidFill>
                <a:latin typeface="Gill Sans"/>
              </a:rPr>
              <a:t>Reducir la siniestralidad laboral </a:t>
            </a:r>
            <a:r>
              <a:rPr lang="es-AR" dirty="0">
                <a:solidFill>
                  <a:srgbClr val="000000"/>
                </a:solidFill>
                <a:latin typeface="Gill Sans"/>
              </a:rPr>
              <a:t>a través de la prevención de los riesgos derivados del trabajo;</a:t>
            </a:r>
          </a:p>
          <a:p>
            <a:pPr algn="just"/>
            <a:r>
              <a:rPr lang="es-AR" dirty="0">
                <a:solidFill>
                  <a:srgbClr val="000000"/>
                </a:solidFill>
                <a:latin typeface="Gill Sans"/>
              </a:rPr>
              <a:t>b) </a:t>
            </a:r>
            <a:r>
              <a:rPr lang="es-AR" b="1" dirty="0">
                <a:solidFill>
                  <a:srgbClr val="000000"/>
                </a:solidFill>
                <a:latin typeface="Gill Sans"/>
              </a:rPr>
              <a:t>Reparar los daños </a:t>
            </a:r>
            <a:r>
              <a:rPr lang="es-AR" dirty="0">
                <a:solidFill>
                  <a:srgbClr val="000000"/>
                </a:solidFill>
                <a:latin typeface="Gill Sans"/>
              </a:rPr>
              <a:t>derivados de accidentes de trabajo y de enfermedades profesionales, incluyendo </a:t>
            </a:r>
            <a:r>
              <a:rPr lang="es-AR" b="1" dirty="0">
                <a:solidFill>
                  <a:srgbClr val="000000"/>
                </a:solidFill>
                <a:latin typeface="Gill Sans"/>
              </a:rPr>
              <a:t>la rehabilitación del trabajador damnificado</a:t>
            </a:r>
            <a:r>
              <a:rPr lang="es-AR" dirty="0">
                <a:solidFill>
                  <a:srgbClr val="000000"/>
                </a:solidFill>
                <a:latin typeface="Gill Sans"/>
              </a:rPr>
              <a:t>;</a:t>
            </a:r>
          </a:p>
          <a:p>
            <a:pPr algn="just"/>
            <a:r>
              <a:rPr lang="es-AR" dirty="0">
                <a:solidFill>
                  <a:srgbClr val="000000"/>
                </a:solidFill>
                <a:latin typeface="Gill Sans"/>
              </a:rPr>
              <a:t>c) Promover la </a:t>
            </a:r>
            <a:r>
              <a:rPr lang="es-AR" b="1" dirty="0">
                <a:solidFill>
                  <a:srgbClr val="000000"/>
                </a:solidFill>
                <a:latin typeface="Gill Sans"/>
              </a:rPr>
              <a:t>recalificación y la recolocación </a:t>
            </a:r>
            <a:r>
              <a:rPr lang="es-AR" dirty="0">
                <a:solidFill>
                  <a:srgbClr val="000000"/>
                </a:solidFill>
                <a:latin typeface="Gill Sans"/>
              </a:rPr>
              <a:t>de los trabajadores damnificados;</a:t>
            </a:r>
          </a:p>
          <a:p>
            <a:pPr algn="just"/>
            <a:r>
              <a:rPr lang="es-AR" dirty="0">
                <a:solidFill>
                  <a:srgbClr val="000000"/>
                </a:solidFill>
                <a:latin typeface="Gill Sans"/>
              </a:rPr>
              <a:t>d) Promover la </a:t>
            </a:r>
            <a:r>
              <a:rPr lang="es-AR" b="1" dirty="0">
                <a:solidFill>
                  <a:srgbClr val="000000"/>
                </a:solidFill>
                <a:latin typeface="Gill Sans"/>
              </a:rPr>
              <a:t>negociación colectiva laboral </a:t>
            </a:r>
            <a:r>
              <a:rPr lang="es-AR" dirty="0">
                <a:solidFill>
                  <a:srgbClr val="000000"/>
                </a:solidFill>
                <a:latin typeface="Gill Sans"/>
              </a:rPr>
              <a:t>para la mejora de las medidas de prevención y de las prestaciones reparadoras.</a:t>
            </a:r>
          </a:p>
          <a:p>
            <a:endParaRPr lang="es-AR" dirty="0"/>
          </a:p>
        </p:txBody>
      </p:sp>
    </p:spTree>
    <p:extLst>
      <p:ext uri="{BB962C8B-B14F-4D97-AF65-F5344CB8AC3E}">
        <p14:creationId xmlns:p14="http://schemas.microsoft.com/office/powerpoint/2010/main" val="308306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a:solidFill>
                  <a:srgbClr val="EBEBEB"/>
                </a:solidFill>
              </a:rPr>
              <a:t/>
            </a:r>
            <a:br>
              <a:rPr lang="es-AR" sz="2400" dirty="0">
                <a:solidFill>
                  <a:srgbClr val="EBEBEB"/>
                </a:solidFill>
              </a:rPr>
            </a:br>
            <a:r>
              <a:rPr lang="es-AR" sz="2400" dirty="0">
                <a:solidFill>
                  <a:srgbClr val="EBEBEB"/>
                </a:solidFill>
              </a:rPr>
              <a:t/>
            </a:r>
            <a:br>
              <a:rPr lang="es-AR" sz="2400" dirty="0">
                <a:solidFill>
                  <a:srgbClr val="EBEBEB"/>
                </a:solidFill>
              </a:rPr>
            </a:br>
            <a:r>
              <a:rPr lang="es-AR" sz="2400" dirty="0">
                <a:solidFill>
                  <a:srgbClr val="EBEBEB"/>
                </a:solidFill>
              </a:rPr>
              <a:t>                  Ley de Riesgo de Trabajos .Ley N° 24.557.</a:t>
            </a:r>
            <a:br>
              <a:rPr lang="es-AR" sz="2400" dirty="0">
                <a:solidFill>
                  <a:srgbClr val="EBEBEB"/>
                </a:solidFill>
              </a:rPr>
            </a:br>
            <a:r>
              <a:rPr lang="es-AR" sz="2400" dirty="0">
                <a:solidFill>
                  <a:srgbClr val="EBEBEB"/>
                </a:solidFill>
              </a:rPr>
              <a:t>                 Art 3° — Seguro obligatorio y auto seguro.</a:t>
            </a:r>
            <a:br>
              <a:rPr lang="es-AR" sz="2400" dirty="0">
                <a:solidFill>
                  <a:srgbClr val="EBEBEB"/>
                </a:solidFill>
              </a:rPr>
            </a:br>
            <a:r>
              <a:rPr lang="es-AR" sz="2400" dirty="0">
                <a:solidFill>
                  <a:srgbClr val="EBEBEB"/>
                </a:solidFill>
              </a:rPr>
              <a:t/>
            </a:r>
            <a:br>
              <a:rPr lang="es-AR" sz="2400" dirty="0">
                <a:solidFill>
                  <a:srgbClr val="EBEBEB"/>
                </a:solidFill>
              </a:rPr>
            </a:br>
            <a:endParaRPr lang="es-AR" dirty="0"/>
          </a:p>
        </p:txBody>
      </p:sp>
      <p:sp>
        <p:nvSpPr>
          <p:cNvPr id="3" name="Marcador de contenido 2"/>
          <p:cNvSpPr>
            <a:spLocks noGrp="1"/>
          </p:cNvSpPr>
          <p:nvPr>
            <p:ph idx="1"/>
          </p:nvPr>
        </p:nvSpPr>
        <p:spPr>
          <a:xfrm>
            <a:off x="569166" y="2286001"/>
            <a:ext cx="10503646" cy="3719512"/>
          </a:xfrm>
        </p:spPr>
        <p:txBody>
          <a:bodyPr>
            <a:normAutofit lnSpcReduction="10000"/>
          </a:bodyPr>
          <a:lstStyle/>
          <a:p>
            <a:pPr algn="just"/>
            <a:r>
              <a:rPr lang="es-AR" dirty="0">
                <a:solidFill>
                  <a:srgbClr val="000000"/>
                </a:solidFill>
                <a:latin typeface="Gill Sans"/>
              </a:rPr>
              <a:t>1. Esta LRT rige para todos aquellos que contraten a trabajadores incluidos en su ámbito de aplicación.</a:t>
            </a:r>
          </a:p>
          <a:p>
            <a:pPr algn="just"/>
            <a:r>
              <a:rPr lang="es-AR" dirty="0">
                <a:solidFill>
                  <a:srgbClr val="000000"/>
                </a:solidFill>
                <a:latin typeface="Gill Sans"/>
              </a:rPr>
              <a:t>2. Los empleadores podrán </a:t>
            </a:r>
            <a:r>
              <a:rPr lang="es-AR" b="1" dirty="0">
                <a:solidFill>
                  <a:srgbClr val="000000"/>
                </a:solidFill>
                <a:latin typeface="Gill Sans"/>
              </a:rPr>
              <a:t>auto asegurar </a:t>
            </a:r>
            <a:r>
              <a:rPr lang="es-AR" dirty="0">
                <a:solidFill>
                  <a:srgbClr val="000000"/>
                </a:solidFill>
                <a:latin typeface="Gill Sans"/>
              </a:rPr>
              <a:t>los riesgos del trabajo definidos en esta ley, siempre y cuando acrediten con la periodicidad que fije la reglamentación;</a:t>
            </a:r>
          </a:p>
          <a:p>
            <a:pPr algn="just"/>
            <a:r>
              <a:rPr lang="es-AR" dirty="0">
                <a:solidFill>
                  <a:srgbClr val="000000"/>
                </a:solidFill>
                <a:latin typeface="Gill Sans"/>
              </a:rPr>
              <a:t>a) Solvencia económico-financiera para afrontar las prestaciones de ésta ley;</a:t>
            </a:r>
          </a:p>
          <a:p>
            <a:pPr algn="just"/>
            <a:r>
              <a:rPr lang="es-AR" dirty="0">
                <a:solidFill>
                  <a:srgbClr val="000000"/>
                </a:solidFill>
                <a:latin typeface="Gill Sans"/>
              </a:rPr>
              <a:t>b) Garanticen los servicios necesarios para otorgar las prestaciones de asistencia médica y las demás previstas en el artículo 20 de la presente ley.</a:t>
            </a:r>
          </a:p>
          <a:p>
            <a:pPr algn="just"/>
            <a:r>
              <a:rPr lang="es-AR" dirty="0">
                <a:solidFill>
                  <a:srgbClr val="000000"/>
                </a:solidFill>
                <a:latin typeface="Gill Sans"/>
              </a:rPr>
              <a:t>3. Quienes no acrediten ambos extremos </a:t>
            </a:r>
            <a:r>
              <a:rPr lang="es-AR" b="1" dirty="0">
                <a:solidFill>
                  <a:srgbClr val="000000"/>
                </a:solidFill>
                <a:latin typeface="Gill Sans"/>
              </a:rPr>
              <a:t>deberán asegurarse obligatoriamente en una "Aseguradora de Riesgos del Trabajo (ART)" de su libre elección.</a:t>
            </a:r>
          </a:p>
          <a:p>
            <a:pPr algn="just"/>
            <a:r>
              <a:rPr lang="es-AR" dirty="0">
                <a:solidFill>
                  <a:srgbClr val="000000"/>
                </a:solidFill>
                <a:latin typeface="Gill Sans"/>
              </a:rPr>
              <a:t>4. </a:t>
            </a:r>
            <a:r>
              <a:rPr lang="es-AR" b="1" dirty="0">
                <a:solidFill>
                  <a:srgbClr val="000000"/>
                </a:solidFill>
                <a:latin typeface="Gill Sans"/>
              </a:rPr>
              <a:t>El Estado nacional, las provincias y sus municipios y la Municipalidad de la Ciudad de Buenos Aires podrán igualmente auto asegurarse</a:t>
            </a:r>
            <a:r>
              <a:rPr lang="es-AR" dirty="0">
                <a:solidFill>
                  <a:srgbClr val="000000"/>
                </a:solidFill>
                <a:latin typeface="Gill Sans"/>
              </a:rPr>
              <a:t>.</a:t>
            </a:r>
          </a:p>
          <a:p>
            <a:endParaRPr lang="es-AR" dirty="0"/>
          </a:p>
        </p:txBody>
      </p:sp>
    </p:spTree>
    <p:extLst>
      <p:ext uri="{BB962C8B-B14F-4D97-AF65-F5344CB8AC3E}">
        <p14:creationId xmlns:p14="http://schemas.microsoft.com/office/powerpoint/2010/main" val="3141294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154955" y="1071564"/>
            <a:ext cx="9560670" cy="1200150"/>
          </a:xfrm>
        </p:spPr>
        <p:txBody>
          <a:bodyPr/>
          <a:lstStyle/>
          <a:p>
            <a:r>
              <a:rPr lang="es-AR" dirty="0"/>
              <a:t>         </a:t>
            </a:r>
            <a:r>
              <a:rPr lang="es-AR" sz="4800" dirty="0">
                <a:solidFill>
                  <a:srgbClr val="FFFF00"/>
                </a:solidFill>
              </a:rPr>
              <a:t>Definición de Salud</a:t>
            </a:r>
          </a:p>
        </p:txBody>
      </p:sp>
      <p:sp>
        <p:nvSpPr>
          <p:cNvPr id="5" name="Subtítulo 4"/>
          <p:cNvSpPr>
            <a:spLocks noGrp="1"/>
          </p:cNvSpPr>
          <p:nvPr>
            <p:ph type="subTitle" idx="1"/>
          </p:nvPr>
        </p:nvSpPr>
        <p:spPr>
          <a:xfrm>
            <a:off x="1154955" y="2543175"/>
            <a:ext cx="9560670" cy="3095625"/>
          </a:xfrm>
        </p:spPr>
        <p:txBody>
          <a:bodyPr/>
          <a:lstStyle/>
          <a:p>
            <a:endParaRPr lang="es-AR" dirty="0"/>
          </a:p>
          <a:p>
            <a:r>
              <a:rPr lang="es-AR" sz="4000" cap="none" dirty="0">
                <a:solidFill>
                  <a:srgbClr val="FFFF00"/>
                </a:solidFill>
              </a:rPr>
              <a:t>“Es el estado integral de bienestar físico, mental y social, </a:t>
            </a:r>
            <a:r>
              <a:rPr lang="es-AR" sz="4000" u="sng" cap="none" dirty="0">
                <a:solidFill>
                  <a:srgbClr val="FFFF00"/>
                </a:solidFill>
              </a:rPr>
              <a:t>no la sola ausencia de enfermedad”</a:t>
            </a:r>
          </a:p>
          <a:p>
            <a:r>
              <a:rPr lang="es-AR" sz="4000" cap="none" dirty="0">
                <a:solidFill>
                  <a:srgbClr val="FFFF00"/>
                </a:solidFill>
              </a:rPr>
              <a:t>                                                 OMS</a:t>
            </a:r>
          </a:p>
        </p:txBody>
      </p:sp>
    </p:spTree>
    <p:extLst>
      <p:ext uri="{BB962C8B-B14F-4D97-AF65-F5344CB8AC3E}">
        <p14:creationId xmlns:p14="http://schemas.microsoft.com/office/powerpoint/2010/main" val="8015865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42950"/>
            <a:ext cx="8761413" cy="937682"/>
          </a:xfrm>
        </p:spPr>
        <p:txBody>
          <a:bodyPr/>
          <a:lstStyle/>
          <a:p>
            <a:r>
              <a:rPr lang="es-AR" sz="2400" dirty="0">
                <a:solidFill>
                  <a:srgbClr val="EBEBEB"/>
                </a:solidFill>
              </a:rPr>
              <a:t/>
            </a:r>
            <a:br>
              <a:rPr lang="es-AR" sz="2400" dirty="0">
                <a:solidFill>
                  <a:srgbClr val="EBEBEB"/>
                </a:solidFill>
              </a:rPr>
            </a:br>
            <a:r>
              <a:rPr lang="es-AR" sz="2400" dirty="0">
                <a:solidFill>
                  <a:srgbClr val="EBEBEB"/>
                </a:solidFill>
              </a:rPr>
              <a:t/>
            </a:r>
            <a:br>
              <a:rPr lang="es-AR" sz="2400" dirty="0">
                <a:solidFill>
                  <a:srgbClr val="EBEBEB"/>
                </a:solidFill>
              </a:rPr>
            </a:br>
            <a:r>
              <a:rPr lang="es-AR" sz="2400" dirty="0">
                <a:solidFill>
                  <a:srgbClr val="EBEBEB"/>
                </a:solidFill>
              </a:rPr>
              <a:t> Art.4ªde LRT. Ley N° 24.557 y Decreto 1278/2000   modificatorio . Obligaciones de las partes..</a:t>
            </a:r>
            <a:br>
              <a:rPr lang="es-AR" sz="2400" dirty="0">
                <a:solidFill>
                  <a:srgbClr val="EBEBEB"/>
                </a:solidFill>
              </a:rPr>
            </a:br>
            <a:r>
              <a:rPr lang="es-AR" sz="2400" dirty="0">
                <a:solidFill>
                  <a:srgbClr val="EBEBEB"/>
                </a:solidFill>
              </a:rPr>
              <a:t/>
            </a:r>
            <a:br>
              <a:rPr lang="es-AR" sz="2400" dirty="0">
                <a:solidFill>
                  <a:srgbClr val="EBEBEB"/>
                </a:solidFill>
              </a:rPr>
            </a:br>
            <a:r>
              <a:rPr lang="es-AR" sz="2400" dirty="0">
                <a:solidFill>
                  <a:srgbClr val="EBEBEB"/>
                </a:solidFill>
              </a:rPr>
              <a:t>Modif</a:t>
            </a:r>
            <a:endParaRPr lang="es-AR" dirty="0"/>
          </a:p>
        </p:txBody>
      </p:sp>
      <p:sp>
        <p:nvSpPr>
          <p:cNvPr id="3" name="Marcador de contenido 2"/>
          <p:cNvSpPr>
            <a:spLocks noGrp="1"/>
          </p:cNvSpPr>
          <p:nvPr>
            <p:ph idx="1"/>
          </p:nvPr>
        </p:nvSpPr>
        <p:spPr>
          <a:xfrm>
            <a:off x="528638" y="2428875"/>
            <a:ext cx="11229975" cy="4114800"/>
          </a:xfrm>
        </p:spPr>
        <p:txBody>
          <a:bodyPr>
            <a:normAutofit fontScale="25000" lnSpcReduction="20000"/>
          </a:bodyPr>
          <a:lstStyle/>
          <a:p>
            <a:r>
              <a:rPr lang="es-AR" sz="4800" dirty="0">
                <a:solidFill>
                  <a:srgbClr val="000000"/>
                </a:solidFill>
                <a:latin typeface="Gill Sans"/>
              </a:rPr>
              <a:t>1. Los empleadores y los trabajadores comprendidos en el ámbito de la LRT, así como las ART están </a:t>
            </a:r>
            <a:r>
              <a:rPr lang="es-AR" sz="4800" b="1" dirty="0">
                <a:solidFill>
                  <a:srgbClr val="000000"/>
                </a:solidFill>
                <a:latin typeface="Gill Sans"/>
              </a:rPr>
              <a:t>obligados a adoptar las medidas legalmente previstas para prevenir eficazmente los riesgos del trabajo.</a:t>
            </a:r>
          </a:p>
          <a:p>
            <a:pPr algn="just"/>
            <a:r>
              <a:rPr lang="es-AR" sz="4800" dirty="0">
                <a:solidFill>
                  <a:srgbClr val="000000"/>
                </a:solidFill>
                <a:latin typeface="Gill Sans"/>
              </a:rPr>
              <a:t>2. Las Aseguradoras de Riesgos del Trabajo deberán establecer exclusivamente para cada una de las empresas o establecimientos considerados críticos, de conformidad a lo que determine la autoridad de aplicación, </a:t>
            </a:r>
            <a:r>
              <a:rPr lang="es-AR" sz="4800" b="1" dirty="0">
                <a:solidFill>
                  <a:srgbClr val="000000"/>
                </a:solidFill>
                <a:latin typeface="Gill Sans"/>
              </a:rPr>
              <a:t>un plan de acción </a:t>
            </a:r>
            <a:r>
              <a:rPr lang="es-AR" sz="4800" dirty="0">
                <a:solidFill>
                  <a:srgbClr val="000000"/>
                </a:solidFill>
                <a:latin typeface="Gill Sans"/>
              </a:rPr>
              <a:t>que contemple el cumplimiento de las siguientes medidas:</a:t>
            </a:r>
          </a:p>
          <a:p>
            <a:pPr marL="0" indent="0" algn="just">
              <a:buNone/>
            </a:pPr>
            <a:r>
              <a:rPr lang="es-AR" sz="4800" dirty="0">
                <a:solidFill>
                  <a:srgbClr val="000000"/>
                </a:solidFill>
                <a:latin typeface="Gill Sans"/>
              </a:rPr>
              <a:t>       a) </a:t>
            </a:r>
            <a:r>
              <a:rPr lang="es-AR" sz="4800" b="1" dirty="0">
                <a:solidFill>
                  <a:srgbClr val="000000"/>
                </a:solidFill>
                <a:latin typeface="Gill Sans"/>
              </a:rPr>
              <a:t>La evaluación periódica </a:t>
            </a:r>
            <a:r>
              <a:rPr lang="es-AR" sz="4800" dirty="0">
                <a:solidFill>
                  <a:srgbClr val="000000"/>
                </a:solidFill>
                <a:latin typeface="Gill Sans"/>
              </a:rPr>
              <a:t>de los riesgos existentes y su evolución;</a:t>
            </a:r>
          </a:p>
          <a:p>
            <a:pPr marL="0" indent="0" algn="just">
              <a:buNone/>
            </a:pPr>
            <a:r>
              <a:rPr lang="es-AR" sz="4800" dirty="0">
                <a:solidFill>
                  <a:srgbClr val="000000"/>
                </a:solidFill>
                <a:latin typeface="Gill Sans"/>
              </a:rPr>
              <a:t>        b) </a:t>
            </a:r>
            <a:r>
              <a:rPr lang="es-AR" sz="4800" b="1" dirty="0">
                <a:solidFill>
                  <a:srgbClr val="000000"/>
                </a:solidFill>
                <a:latin typeface="Gill Sans"/>
              </a:rPr>
              <a:t>Visitas periódicas de control </a:t>
            </a:r>
            <a:r>
              <a:rPr lang="es-AR" sz="4800" dirty="0">
                <a:solidFill>
                  <a:srgbClr val="000000"/>
                </a:solidFill>
                <a:latin typeface="Gill Sans"/>
              </a:rPr>
              <a:t>de cumplimiento de las normas de prevención de riesgos del trabajo y del plan de acción elaborado en   cumplimiento de este artículo;</a:t>
            </a:r>
          </a:p>
          <a:p>
            <a:pPr marL="0" indent="0" algn="just">
              <a:buNone/>
            </a:pPr>
            <a:r>
              <a:rPr lang="es-AR" sz="4800" dirty="0">
                <a:solidFill>
                  <a:srgbClr val="000000"/>
                </a:solidFill>
                <a:latin typeface="Gill Sans"/>
              </a:rPr>
              <a:t>       c) </a:t>
            </a:r>
            <a:r>
              <a:rPr lang="es-AR" sz="4800" b="1" dirty="0">
                <a:solidFill>
                  <a:srgbClr val="000000"/>
                </a:solidFill>
                <a:latin typeface="Gill Sans"/>
              </a:rPr>
              <a:t>Definición de las medidas correctivas </a:t>
            </a:r>
            <a:r>
              <a:rPr lang="es-AR" sz="4800" dirty="0">
                <a:solidFill>
                  <a:srgbClr val="000000"/>
                </a:solidFill>
                <a:latin typeface="Gill Sans"/>
              </a:rPr>
              <a:t>que deberán ejecutar las empresas para reducir los riesgos identificados y la siniestralidad registrada;</a:t>
            </a:r>
          </a:p>
          <a:p>
            <a:pPr marL="0" indent="0" algn="just">
              <a:buNone/>
            </a:pPr>
            <a:r>
              <a:rPr lang="es-AR" sz="4800" dirty="0">
                <a:solidFill>
                  <a:srgbClr val="000000"/>
                </a:solidFill>
                <a:latin typeface="Gill Sans"/>
              </a:rPr>
              <a:t>        d) </a:t>
            </a:r>
            <a:r>
              <a:rPr lang="es-AR" sz="4800" b="1" dirty="0">
                <a:solidFill>
                  <a:srgbClr val="000000"/>
                </a:solidFill>
                <a:latin typeface="Gill Sans"/>
              </a:rPr>
              <a:t>Una propuesta de capacitación </a:t>
            </a:r>
            <a:r>
              <a:rPr lang="es-AR" sz="4800" dirty="0">
                <a:solidFill>
                  <a:srgbClr val="000000"/>
                </a:solidFill>
                <a:latin typeface="Gill Sans"/>
              </a:rPr>
              <a:t>para el empleador y los trabajadores en materia de prevención de riesgos del trabajo.</a:t>
            </a:r>
          </a:p>
          <a:p>
            <a:pPr marL="0" indent="0" algn="just">
              <a:buNone/>
            </a:pPr>
            <a:r>
              <a:rPr lang="es-AR" sz="4800" dirty="0">
                <a:solidFill>
                  <a:srgbClr val="000000"/>
                </a:solidFill>
                <a:latin typeface="Gill Sans"/>
              </a:rPr>
              <a:t>        Las ART y los empleadores estarán obligados a</a:t>
            </a:r>
            <a:r>
              <a:rPr lang="es-AR" sz="4800" b="1" dirty="0">
                <a:solidFill>
                  <a:srgbClr val="000000"/>
                </a:solidFill>
                <a:latin typeface="Gill Sans"/>
              </a:rPr>
              <a:t> informar </a:t>
            </a:r>
            <a:r>
              <a:rPr lang="es-AR" sz="4800" dirty="0">
                <a:solidFill>
                  <a:srgbClr val="000000"/>
                </a:solidFill>
                <a:latin typeface="Gill Sans"/>
              </a:rPr>
              <a:t>a la Superintendencia de Riesgos del Trabajo o a las Administraciones de Trabajo provinciales, según corresponda, la formulación y el desarrollo del plan de acción establecido en el presente artículo, conforme lo disponga la reglamentación.</a:t>
            </a:r>
          </a:p>
          <a:p>
            <a:pPr algn="just"/>
            <a:r>
              <a:rPr lang="es-AR" sz="4800" dirty="0">
                <a:solidFill>
                  <a:srgbClr val="000000"/>
                </a:solidFill>
                <a:latin typeface="Gill Sans"/>
              </a:rPr>
              <a:t>3. A los efectos de la determinación del concepto de </a:t>
            </a:r>
            <a:r>
              <a:rPr lang="es-AR" sz="4800" b="1" dirty="0">
                <a:solidFill>
                  <a:srgbClr val="000000"/>
                </a:solidFill>
                <a:latin typeface="Gill Sans"/>
              </a:rPr>
              <a:t>empresa crítica</a:t>
            </a:r>
            <a:r>
              <a:rPr lang="es-AR" sz="4800" dirty="0">
                <a:solidFill>
                  <a:srgbClr val="000000"/>
                </a:solidFill>
                <a:latin typeface="Gill Sans"/>
              </a:rPr>
              <a:t>, la autoridad de aplicación deberá considerar especialmente, entre otros parámetros, el </a:t>
            </a:r>
            <a:r>
              <a:rPr lang="es-AR" sz="4800" b="1" dirty="0">
                <a:solidFill>
                  <a:srgbClr val="000000"/>
                </a:solidFill>
                <a:latin typeface="Gill Sans"/>
              </a:rPr>
              <a:t>grado de cumplimiento de la normativa </a:t>
            </a:r>
            <a:r>
              <a:rPr lang="es-AR" sz="4800" dirty="0">
                <a:solidFill>
                  <a:srgbClr val="000000"/>
                </a:solidFill>
                <a:latin typeface="Gill Sans"/>
              </a:rPr>
              <a:t>de higiene y seguridad en el trabajo, así como </a:t>
            </a:r>
            <a:r>
              <a:rPr lang="es-AR" sz="4800" b="1" dirty="0">
                <a:solidFill>
                  <a:srgbClr val="000000"/>
                </a:solidFill>
                <a:latin typeface="Gill Sans"/>
              </a:rPr>
              <a:t>el índice de siniestralidad de la empresa</a:t>
            </a:r>
            <a:r>
              <a:rPr lang="es-AR" sz="4800" dirty="0">
                <a:solidFill>
                  <a:srgbClr val="000000"/>
                </a:solidFill>
                <a:latin typeface="Gill Sans"/>
              </a:rPr>
              <a:t>.</a:t>
            </a:r>
          </a:p>
          <a:p>
            <a:pPr algn="just"/>
            <a:r>
              <a:rPr lang="es-AR" sz="4800" dirty="0">
                <a:solidFill>
                  <a:srgbClr val="000000"/>
                </a:solidFill>
                <a:latin typeface="Gill Sans"/>
              </a:rPr>
              <a:t>4. La</a:t>
            </a:r>
            <a:r>
              <a:rPr lang="es-AR" sz="4800" b="1" dirty="0">
                <a:solidFill>
                  <a:srgbClr val="000000"/>
                </a:solidFill>
                <a:latin typeface="Gill Sans"/>
              </a:rPr>
              <a:t> ART controlará la ejecución del plan de acción </a:t>
            </a:r>
            <a:r>
              <a:rPr lang="es-AR" sz="4800" dirty="0">
                <a:solidFill>
                  <a:srgbClr val="000000"/>
                </a:solidFill>
                <a:latin typeface="Gill Sans"/>
              </a:rPr>
              <a:t>y estará obligada a denunciar los incumplimientos a la </a:t>
            </a:r>
            <a:r>
              <a:rPr lang="es-AR" sz="4800" b="1" dirty="0">
                <a:solidFill>
                  <a:srgbClr val="000000"/>
                </a:solidFill>
                <a:latin typeface="Gill Sans"/>
              </a:rPr>
              <a:t>Superintendencia de Riesgos del Trabajo.</a:t>
            </a:r>
          </a:p>
          <a:p>
            <a:pPr algn="just"/>
            <a:r>
              <a:rPr lang="es-AR" sz="4800" dirty="0">
                <a:solidFill>
                  <a:srgbClr val="000000"/>
                </a:solidFill>
                <a:latin typeface="Gill Sans"/>
              </a:rPr>
              <a:t>5. Las </a:t>
            </a:r>
            <a:r>
              <a:rPr lang="es-AR" sz="4800" b="1" dirty="0">
                <a:solidFill>
                  <a:srgbClr val="000000"/>
                </a:solidFill>
                <a:latin typeface="Gill Sans"/>
              </a:rPr>
              <a:t>discrepancias</a:t>
            </a:r>
            <a:r>
              <a:rPr lang="es-AR" sz="4800" dirty="0">
                <a:solidFill>
                  <a:srgbClr val="000000"/>
                </a:solidFill>
                <a:latin typeface="Gill Sans"/>
              </a:rPr>
              <a:t> acerca de la ejecución del plan de acción serán resueltas por la Superintendencia de Riesgos del Trabajo."</a:t>
            </a:r>
          </a:p>
          <a:p>
            <a:endParaRPr lang="es-AR" sz="4800" b="1" dirty="0"/>
          </a:p>
        </p:txBody>
      </p:sp>
    </p:spTree>
    <p:extLst>
      <p:ext uri="{BB962C8B-B14F-4D97-AF65-F5344CB8AC3E}">
        <p14:creationId xmlns:p14="http://schemas.microsoft.com/office/powerpoint/2010/main" val="27475944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a:solidFill>
                  <a:srgbClr val="EBEBEB"/>
                </a:solidFill>
              </a:rPr>
              <a:t> Art.6ºde LRT. Ley N° 24.557 y Decreto 1278/2000   modificatorio . Contingencias. Accidente del Trabajo</a:t>
            </a:r>
            <a:endParaRPr lang="es-AR" dirty="0"/>
          </a:p>
        </p:txBody>
      </p:sp>
      <p:sp>
        <p:nvSpPr>
          <p:cNvPr id="3" name="Marcador de contenido 2"/>
          <p:cNvSpPr>
            <a:spLocks noGrp="1"/>
          </p:cNvSpPr>
          <p:nvPr>
            <p:ph idx="1"/>
          </p:nvPr>
        </p:nvSpPr>
        <p:spPr>
          <a:xfrm>
            <a:off x="557213" y="2286000"/>
            <a:ext cx="11058525" cy="3733800"/>
          </a:xfrm>
        </p:spPr>
        <p:txBody>
          <a:bodyPr>
            <a:normAutofit/>
          </a:bodyPr>
          <a:lstStyle/>
          <a:p>
            <a:r>
              <a:rPr lang="es-AR" sz="2000" dirty="0">
                <a:solidFill>
                  <a:srgbClr val="000000"/>
                </a:solidFill>
                <a:latin typeface="Gill Sans"/>
              </a:rPr>
              <a:t>1. Se considera </a:t>
            </a:r>
            <a:r>
              <a:rPr lang="es-AR" sz="2000" b="1" dirty="0">
                <a:solidFill>
                  <a:srgbClr val="000000"/>
                </a:solidFill>
                <a:latin typeface="Gill Sans"/>
              </a:rPr>
              <a:t>accidente de trabajo </a:t>
            </a:r>
            <a:r>
              <a:rPr lang="es-AR" sz="2000" dirty="0">
                <a:solidFill>
                  <a:srgbClr val="000000"/>
                </a:solidFill>
                <a:latin typeface="Gill Sans"/>
              </a:rPr>
              <a:t>a todo acontecimiento súbito y violento ocurrido por el hecho o </a:t>
            </a:r>
            <a:r>
              <a:rPr lang="es-AR" sz="2000" b="1" dirty="0">
                <a:solidFill>
                  <a:srgbClr val="000000"/>
                </a:solidFill>
                <a:latin typeface="Gill Sans"/>
              </a:rPr>
              <a:t>en ocasión del trabajo, o en el trayecto entre el domicilio del trabajador y el lugar de trabajo</a:t>
            </a:r>
            <a:r>
              <a:rPr lang="es-AR" sz="2000" dirty="0">
                <a:solidFill>
                  <a:srgbClr val="000000"/>
                </a:solidFill>
                <a:latin typeface="Gill Sans"/>
              </a:rPr>
              <a:t>, </a:t>
            </a:r>
            <a:r>
              <a:rPr lang="es-AR" sz="2000" b="1" u="sng" dirty="0">
                <a:solidFill>
                  <a:srgbClr val="000000"/>
                </a:solidFill>
                <a:highlight>
                  <a:srgbClr val="FFFF00"/>
                </a:highlight>
                <a:latin typeface="Gill Sans"/>
              </a:rPr>
              <a:t>siempre y cuando el damnificado no hubiere interrumpido o alterado dicho trayecto por causas ajenas al trabajo.</a:t>
            </a:r>
          </a:p>
          <a:p>
            <a:r>
              <a:rPr lang="es-AR" sz="2000" dirty="0">
                <a:solidFill>
                  <a:srgbClr val="000000"/>
                </a:solidFill>
                <a:latin typeface="Gill Sans"/>
              </a:rPr>
              <a:t>El trabajador podrá declarar por escrito ante el empleador, y éste dentro de las setenta y dos (72) horas ante el asegurador, que</a:t>
            </a:r>
          </a:p>
          <a:p>
            <a:r>
              <a:rPr lang="es-AR" sz="2000" dirty="0">
                <a:solidFill>
                  <a:srgbClr val="000000"/>
                </a:solidFill>
                <a:latin typeface="Gill Sans"/>
              </a:rPr>
              <a:t> el </a:t>
            </a:r>
            <a:r>
              <a:rPr lang="es-AR" sz="2000" i="1" dirty="0">
                <a:solidFill>
                  <a:srgbClr val="000000"/>
                </a:solidFill>
                <a:latin typeface="Gill Sans"/>
              </a:rPr>
              <a:t>in itinere </a:t>
            </a:r>
            <a:r>
              <a:rPr lang="es-AR" sz="2000" dirty="0">
                <a:solidFill>
                  <a:srgbClr val="000000"/>
                </a:solidFill>
                <a:latin typeface="Gill Sans"/>
              </a:rPr>
              <a:t>se modifica por razones de </a:t>
            </a:r>
            <a:r>
              <a:rPr lang="es-AR" sz="2000" b="1" dirty="0">
                <a:solidFill>
                  <a:srgbClr val="000000"/>
                </a:solidFill>
                <a:latin typeface="Gill Sans"/>
              </a:rPr>
              <a:t>estudio, concurrencia a otro empleo o atención de familiar </a:t>
            </a:r>
            <a:r>
              <a:rPr lang="es-AR" sz="2000" dirty="0">
                <a:solidFill>
                  <a:srgbClr val="000000"/>
                </a:solidFill>
                <a:latin typeface="Gill Sans"/>
              </a:rPr>
              <a:t>directo enfermo y no conviviente, debiendo presentar el pertinente </a:t>
            </a:r>
            <a:r>
              <a:rPr lang="es-AR" sz="2000" b="1" dirty="0">
                <a:solidFill>
                  <a:srgbClr val="000000"/>
                </a:solidFill>
                <a:latin typeface="Gill Sans"/>
              </a:rPr>
              <a:t>certificado</a:t>
            </a:r>
            <a:r>
              <a:rPr lang="es-AR" sz="2000" dirty="0">
                <a:solidFill>
                  <a:srgbClr val="000000"/>
                </a:solidFill>
                <a:latin typeface="Gill Sans"/>
              </a:rPr>
              <a:t> a requerimiento del empleador </a:t>
            </a:r>
            <a:r>
              <a:rPr lang="es-AR" sz="2000" b="1" dirty="0">
                <a:solidFill>
                  <a:srgbClr val="000000"/>
                </a:solidFill>
                <a:latin typeface="Gill Sans"/>
              </a:rPr>
              <a:t>dentro de los tres (3) días hábiles</a:t>
            </a:r>
            <a:r>
              <a:rPr lang="es-AR" sz="2000" dirty="0">
                <a:solidFill>
                  <a:srgbClr val="000000"/>
                </a:solidFill>
                <a:latin typeface="Gill Sans"/>
              </a:rPr>
              <a:t> de requerido.</a:t>
            </a:r>
            <a:endParaRPr lang="es-AR" sz="2000" dirty="0"/>
          </a:p>
        </p:txBody>
      </p:sp>
    </p:spTree>
    <p:extLst>
      <p:ext uri="{BB962C8B-B14F-4D97-AF65-F5344CB8AC3E}">
        <p14:creationId xmlns:p14="http://schemas.microsoft.com/office/powerpoint/2010/main" val="35618237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a:solidFill>
                  <a:srgbClr val="EBEBEB"/>
                </a:solidFill>
              </a:rPr>
              <a:t>Art.6ºde LRT. Ley N° 24.5579 y Decreto 1278/2000   modificatorio . Contingencias. Enfermedad Profesional</a:t>
            </a:r>
            <a:endParaRPr lang="es-AR" dirty="0"/>
          </a:p>
        </p:txBody>
      </p:sp>
      <p:sp>
        <p:nvSpPr>
          <p:cNvPr id="3" name="Marcador de contenido 2"/>
          <p:cNvSpPr>
            <a:spLocks noGrp="1"/>
          </p:cNvSpPr>
          <p:nvPr>
            <p:ph idx="1"/>
          </p:nvPr>
        </p:nvSpPr>
        <p:spPr>
          <a:xfrm>
            <a:off x="514350" y="2543174"/>
            <a:ext cx="11215688" cy="3929063"/>
          </a:xfrm>
        </p:spPr>
        <p:txBody>
          <a:bodyPr>
            <a:normAutofit fontScale="92500"/>
          </a:bodyPr>
          <a:lstStyle/>
          <a:p>
            <a:pPr algn="just"/>
            <a:r>
              <a:rPr lang="es-AR" sz="2000" dirty="0">
                <a:solidFill>
                  <a:srgbClr val="000000"/>
                </a:solidFill>
                <a:latin typeface="Gill Sans"/>
              </a:rPr>
              <a:t>"2 a) Se consideran </a:t>
            </a:r>
            <a:r>
              <a:rPr lang="es-AR" sz="2000" b="1" dirty="0">
                <a:solidFill>
                  <a:srgbClr val="000000"/>
                </a:solidFill>
                <a:latin typeface="Gill Sans"/>
              </a:rPr>
              <a:t>enfermedades profesionales </a:t>
            </a:r>
            <a:r>
              <a:rPr lang="es-AR" sz="2000" dirty="0">
                <a:solidFill>
                  <a:srgbClr val="000000"/>
                </a:solidFill>
                <a:latin typeface="Gill Sans"/>
              </a:rPr>
              <a:t>aquellas que se encuentran incluidas en el </a:t>
            </a:r>
            <a:r>
              <a:rPr lang="es-AR" sz="2000" b="1" dirty="0">
                <a:solidFill>
                  <a:srgbClr val="000000"/>
                </a:solidFill>
                <a:latin typeface="Gill Sans"/>
              </a:rPr>
              <a:t>listado</a:t>
            </a:r>
            <a:r>
              <a:rPr lang="es-AR" sz="2000" dirty="0">
                <a:solidFill>
                  <a:srgbClr val="000000"/>
                </a:solidFill>
                <a:latin typeface="Gill Sans"/>
              </a:rPr>
              <a:t> que elaborará y revisará el Poder Ejecutivo, conforme al procedimiento del artículo 40 apartado 3 de esta ley. El listado identificará agente de riesgo, cuadros clínicos, exposición y actividades en capacidad de determinar la enfermedad profesional.</a:t>
            </a:r>
          </a:p>
          <a:p>
            <a:pPr marL="0" indent="0" algn="just">
              <a:buNone/>
            </a:pPr>
            <a:r>
              <a:rPr lang="es-AR" sz="2000" dirty="0">
                <a:solidFill>
                  <a:srgbClr val="000000"/>
                </a:solidFill>
                <a:latin typeface="Gill Sans"/>
              </a:rPr>
              <a:t> </a:t>
            </a:r>
            <a:r>
              <a:rPr lang="es-AR" sz="2000" b="1" dirty="0">
                <a:solidFill>
                  <a:srgbClr val="000000"/>
                </a:solidFill>
                <a:latin typeface="Gill Sans"/>
              </a:rPr>
              <a:t>Las enfermedades no incluidas en el listado, como sus consecuencias, no serán consideradas resarcibles, con la única excepción de lo dispuesto en los incisos siguientes</a:t>
            </a:r>
            <a:r>
              <a:rPr lang="es-AR" sz="2000" dirty="0">
                <a:solidFill>
                  <a:srgbClr val="000000"/>
                </a:solidFill>
                <a:latin typeface="Gill Sans"/>
              </a:rPr>
              <a:t>:</a:t>
            </a:r>
          </a:p>
          <a:p>
            <a:pPr algn="just"/>
            <a:r>
              <a:rPr lang="es-AR" sz="2000" dirty="0">
                <a:solidFill>
                  <a:srgbClr val="000000"/>
                </a:solidFill>
                <a:latin typeface="Gill Sans"/>
              </a:rPr>
              <a:t>2 b) Serán igualmente consideradas enfermedades profesionales aquellas otras que, en cada caso concreto, la </a:t>
            </a:r>
            <a:r>
              <a:rPr lang="es-AR" sz="2000" b="1" dirty="0">
                <a:solidFill>
                  <a:srgbClr val="000000"/>
                </a:solidFill>
                <a:latin typeface="Gill Sans"/>
              </a:rPr>
              <a:t>Comisión Médica Central </a:t>
            </a:r>
            <a:r>
              <a:rPr lang="es-AR" sz="2000" dirty="0">
                <a:solidFill>
                  <a:srgbClr val="000000"/>
                </a:solidFill>
                <a:latin typeface="Gill Sans"/>
              </a:rPr>
              <a:t>determine como provocadas por causa directa e inmediata de la ejecución del trabajo</a:t>
            </a:r>
            <a:r>
              <a:rPr lang="es-AR" sz="2000" b="1" dirty="0">
                <a:solidFill>
                  <a:srgbClr val="000000"/>
                </a:solidFill>
                <a:latin typeface="Gill Sans"/>
              </a:rPr>
              <a:t>, </a:t>
            </a:r>
            <a:r>
              <a:rPr lang="es-AR" sz="2000" b="1" dirty="0">
                <a:solidFill>
                  <a:srgbClr val="000000"/>
                </a:solidFill>
                <a:highlight>
                  <a:srgbClr val="FFFF00"/>
                </a:highlight>
                <a:latin typeface="Gill Sans"/>
              </a:rPr>
              <a:t>excluyendo la influencia de los factores atribuibles al trabajador o ajenos al trabajo</a:t>
            </a:r>
            <a:r>
              <a:rPr lang="es-AR" sz="2000" dirty="0">
                <a:solidFill>
                  <a:srgbClr val="000000"/>
                </a:solidFill>
                <a:highlight>
                  <a:srgbClr val="FFFF00"/>
                </a:highlight>
                <a:latin typeface="Gill Sans"/>
              </a:rPr>
              <a:t>.</a:t>
            </a:r>
          </a:p>
          <a:p>
            <a:pPr marL="0" indent="0">
              <a:buNone/>
            </a:pPr>
            <a:r>
              <a:rPr lang="es-AR" dirty="0"/>
              <a:t/>
            </a:r>
            <a:br>
              <a:rPr lang="es-AR" dirty="0"/>
            </a:br>
            <a:endParaRPr lang="es-AR" dirty="0"/>
          </a:p>
        </p:txBody>
      </p:sp>
    </p:spTree>
    <p:extLst>
      <p:ext uri="{BB962C8B-B14F-4D97-AF65-F5344CB8AC3E}">
        <p14:creationId xmlns:p14="http://schemas.microsoft.com/office/powerpoint/2010/main" val="35007069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a:solidFill>
                  <a:srgbClr val="EBEBEB"/>
                </a:solidFill>
              </a:rPr>
              <a:t>Art.6ºde LRT. Ley N° </a:t>
            </a:r>
            <a:r>
              <a:rPr lang="es-AR" sz="2400" dirty="0" smtClean="0">
                <a:solidFill>
                  <a:srgbClr val="EBEBEB"/>
                </a:solidFill>
              </a:rPr>
              <a:t>24.557 </a:t>
            </a:r>
            <a:r>
              <a:rPr lang="es-AR" sz="2400" dirty="0">
                <a:solidFill>
                  <a:srgbClr val="EBEBEB"/>
                </a:solidFill>
              </a:rPr>
              <a:t>y Decreto 1278/2000   modificatorio . Contingencias. Enfermedad Profesional</a:t>
            </a:r>
            <a:endParaRPr lang="es-AR" dirty="0"/>
          </a:p>
        </p:txBody>
      </p:sp>
      <p:sp>
        <p:nvSpPr>
          <p:cNvPr id="3" name="Marcador de contenido 2"/>
          <p:cNvSpPr>
            <a:spLocks noGrp="1"/>
          </p:cNvSpPr>
          <p:nvPr>
            <p:ph idx="1"/>
          </p:nvPr>
        </p:nvSpPr>
        <p:spPr>
          <a:xfrm>
            <a:off x="428626" y="2471737"/>
            <a:ext cx="11158538" cy="4014787"/>
          </a:xfrm>
        </p:spPr>
        <p:txBody>
          <a:bodyPr/>
          <a:lstStyle/>
          <a:p>
            <a:pPr algn="just"/>
            <a:r>
              <a:rPr lang="es-AR" dirty="0">
                <a:solidFill>
                  <a:srgbClr val="000000"/>
                </a:solidFill>
                <a:latin typeface="Gill Sans"/>
              </a:rPr>
              <a:t>A los efectos de la determinación de la existencia de estas contingencias, deberán cumplirse las siguientes condiciones:</a:t>
            </a:r>
          </a:p>
          <a:p>
            <a:pPr algn="just"/>
            <a:r>
              <a:rPr lang="es-AR" dirty="0">
                <a:solidFill>
                  <a:srgbClr val="000000"/>
                </a:solidFill>
                <a:latin typeface="Gill Sans"/>
              </a:rPr>
              <a:t>i) El trabajador o sus derechohabientes deberán iniciar el trámite mediante una </a:t>
            </a:r>
            <a:r>
              <a:rPr lang="es-AR" b="1" dirty="0">
                <a:solidFill>
                  <a:srgbClr val="000000"/>
                </a:solidFill>
                <a:latin typeface="Gill Sans"/>
              </a:rPr>
              <a:t>petición fundada</a:t>
            </a:r>
            <a:r>
              <a:rPr lang="es-AR" dirty="0">
                <a:solidFill>
                  <a:srgbClr val="000000"/>
                </a:solidFill>
                <a:latin typeface="Gill Sans"/>
              </a:rPr>
              <a:t>, presentada ante la </a:t>
            </a:r>
            <a:r>
              <a:rPr lang="es-AR" b="1" dirty="0">
                <a:solidFill>
                  <a:srgbClr val="000000"/>
                </a:solidFill>
                <a:latin typeface="Gill Sans"/>
              </a:rPr>
              <a:t>Comisión Médica Jurisdiccional</a:t>
            </a:r>
            <a:r>
              <a:rPr lang="es-AR" dirty="0">
                <a:solidFill>
                  <a:srgbClr val="000000"/>
                </a:solidFill>
                <a:latin typeface="Gill Sans"/>
              </a:rPr>
              <a:t>, orientada a demostrar la concurrencia de los </a:t>
            </a:r>
            <a:r>
              <a:rPr lang="es-AR" b="1" dirty="0">
                <a:solidFill>
                  <a:srgbClr val="000000"/>
                </a:solidFill>
                <a:latin typeface="Gill Sans"/>
              </a:rPr>
              <a:t>agentes de riesgos, exposición, cuadros clínicos y actividades con eficiencia causal directa respecto de su dolencia.</a:t>
            </a:r>
          </a:p>
          <a:p>
            <a:pPr algn="just"/>
            <a:r>
              <a:rPr lang="es-AR" dirty="0">
                <a:solidFill>
                  <a:srgbClr val="000000"/>
                </a:solidFill>
                <a:latin typeface="Gill Sans"/>
              </a:rPr>
              <a:t>ii) </a:t>
            </a:r>
            <a:r>
              <a:rPr lang="es-AR" b="1" dirty="0">
                <a:solidFill>
                  <a:srgbClr val="000000"/>
                </a:solidFill>
                <a:latin typeface="Gill Sans"/>
              </a:rPr>
              <a:t>La Comisión Médica Jurisdiccional </a:t>
            </a:r>
            <a:r>
              <a:rPr lang="es-AR" dirty="0">
                <a:solidFill>
                  <a:srgbClr val="000000"/>
                </a:solidFill>
                <a:latin typeface="Gill Sans"/>
              </a:rPr>
              <a:t>sustanciará la petición con la </a:t>
            </a:r>
            <a:r>
              <a:rPr lang="es-AR" b="1" dirty="0">
                <a:solidFill>
                  <a:srgbClr val="000000"/>
                </a:solidFill>
                <a:latin typeface="Gill Sans"/>
              </a:rPr>
              <a:t>audiencia </a:t>
            </a:r>
            <a:r>
              <a:rPr lang="es-AR" dirty="0">
                <a:solidFill>
                  <a:srgbClr val="000000"/>
                </a:solidFill>
                <a:latin typeface="Gill Sans"/>
              </a:rPr>
              <a:t>del o de los </a:t>
            </a:r>
            <a:r>
              <a:rPr lang="es-AR" b="1" dirty="0">
                <a:solidFill>
                  <a:srgbClr val="000000"/>
                </a:solidFill>
                <a:latin typeface="Gill Sans"/>
              </a:rPr>
              <a:t>interesados así como del empleador y la ART</a:t>
            </a:r>
            <a:r>
              <a:rPr lang="es-AR" dirty="0">
                <a:solidFill>
                  <a:srgbClr val="000000"/>
                </a:solidFill>
                <a:latin typeface="Gill Sans"/>
              </a:rPr>
              <a:t>; garantizando el debido proceso, producirá las medidas de prueba necesarias y emitirá resolución debidamente fundada en peritajes de rigor científico.</a:t>
            </a:r>
          </a:p>
          <a:p>
            <a:pPr algn="just"/>
            <a:r>
              <a:rPr lang="es-AR" b="1" dirty="0">
                <a:solidFill>
                  <a:srgbClr val="000000"/>
                </a:solidFill>
                <a:latin typeface="Gill Sans"/>
              </a:rPr>
              <a:t>En ningún caso se reconocerá el carácter de enfermedad profesional a la que sea consecuencia inmediata, o mediata previsible, de </a:t>
            </a:r>
            <a:r>
              <a:rPr lang="es-AR" b="1" u="sng" dirty="0">
                <a:solidFill>
                  <a:srgbClr val="000000"/>
                </a:solidFill>
                <a:highlight>
                  <a:srgbClr val="FFFF00"/>
                </a:highlight>
                <a:latin typeface="Gill Sans"/>
              </a:rPr>
              <a:t>factores ajenos al trabajo o </a:t>
            </a:r>
            <a:r>
              <a:rPr lang="es-AR" b="1" u="sng" dirty="0">
                <a:solidFill>
                  <a:schemeClr val="tx1"/>
                </a:solidFill>
                <a:highlight>
                  <a:srgbClr val="FFFF00"/>
                </a:highlight>
              </a:rPr>
              <a:t>atribuibles al trabajador, tales como la predisposición o labilidad a contraer determinada dolencia.</a:t>
            </a:r>
          </a:p>
          <a:p>
            <a:endParaRPr lang="es-AR" dirty="0"/>
          </a:p>
        </p:txBody>
      </p:sp>
    </p:spTree>
    <p:extLst>
      <p:ext uri="{BB962C8B-B14F-4D97-AF65-F5344CB8AC3E}">
        <p14:creationId xmlns:p14="http://schemas.microsoft.com/office/powerpoint/2010/main" val="12535963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10446496" cy="706964"/>
          </a:xfrm>
        </p:spPr>
        <p:txBody>
          <a:bodyPr/>
          <a:lstStyle/>
          <a:p>
            <a:r>
              <a:rPr lang="es-AR" dirty="0"/>
              <a:t>Un planteo acerca del Art.6,2bDec.1278/2000</a:t>
            </a:r>
          </a:p>
        </p:txBody>
      </p:sp>
      <p:sp>
        <p:nvSpPr>
          <p:cNvPr id="3" name="Marcador de contenido 2"/>
          <p:cNvSpPr>
            <a:spLocks noGrp="1"/>
          </p:cNvSpPr>
          <p:nvPr>
            <p:ph idx="1"/>
          </p:nvPr>
        </p:nvSpPr>
        <p:spPr>
          <a:xfrm>
            <a:off x="457200" y="2314575"/>
            <a:ext cx="11144250" cy="4243387"/>
          </a:xfrm>
        </p:spPr>
        <p:txBody>
          <a:bodyPr>
            <a:normAutofit fontScale="62500" lnSpcReduction="20000"/>
          </a:bodyPr>
          <a:lstStyle/>
          <a:p>
            <a:pPr marL="0" indent="457200">
              <a:lnSpc>
                <a:spcPct val="120000"/>
              </a:lnSpc>
              <a:spcBef>
                <a:spcPts val="0"/>
              </a:spcBef>
              <a:buNone/>
            </a:pPr>
            <a:r>
              <a:rPr lang="es-AR" sz="4400" u="sng" dirty="0"/>
              <a:t>Patogenia</a:t>
            </a:r>
            <a:r>
              <a:rPr lang="es-AR" sz="4400" dirty="0"/>
              <a:t>: Es el estudio de la generación , y establecimiento de las enfermedades.</a:t>
            </a:r>
          </a:p>
          <a:p>
            <a:pPr marL="0" indent="457200">
              <a:lnSpc>
                <a:spcPct val="120000"/>
              </a:lnSpc>
              <a:spcBef>
                <a:spcPts val="0"/>
              </a:spcBef>
              <a:buNone/>
            </a:pPr>
            <a:r>
              <a:rPr lang="es-AR" sz="4400" dirty="0"/>
              <a:t>Hoy los avances en genética nos revelan que la participación del terreno biológico del paciente juega un papel fundamental en la patogenia. Tal el caso de enfermedades infecciosas o cuadros de hipersensibilidad, por ejemplo.</a:t>
            </a:r>
          </a:p>
          <a:p>
            <a:pPr marL="0" indent="457200">
              <a:lnSpc>
                <a:spcPct val="120000"/>
              </a:lnSpc>
              <a:spcBef>
                <a:spcPts val="0"/>
              </a:spcBef>
              <a:buNone/>
            </a:pPr>
            <a:r>
              <a:rPr lang="es-AR" sz="4400" dirty="0"/>
              <a:t>En la mayoría de cuadros </a:t>
            </a:r>
            <a:r>
              <a:rPr lang="es-AR" sz="4400" b="1" dirty="0"/>
              <a:t>es difícil no encontrar factores </a:t>
            </a:r>
            <a:r>
              <a:rPr lang="es-AR" sz="4400" b="1" i="1" dirty="0"/>
              <a:t>“atribuibles al trabajador "</a:t>
            </a:r>
            <a:r>
              <a:rPr lang="es-AR" sz="4400" dirty="0"/>
              <a:t>en su patogenia</a:t>
            </a:r>
            <a:r>
              <a:rPr lang="es-AR" sz="4400" b="1" dirty="0"/>
              <a:t>.</a:t>
            </a:r>
          </a:p>
        </p:txBody>
      </p:sp>
    </p:spTree>
    <p:extLst>
      <p:ext uri="{BB962C8B-B14F-4D97-AF65-F5344CB8AC3E}">
        <p14:creationId xmlns:p14="http://schemas.microsoft.com/office/powerpoint/2010/main" val="18683390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a:t>Listado de enfermedades profesionales Ley 24577. Factores determinantes.</a:t>
            </a:r>
          </a:p>
        </p:txBody>
      </p:sp>
      <p:graphicFrame>
        <p:nvGraphicFramePr>
          <p:cNvPr id="13" name="Marcador de contenido 12"/>
          <p:cNvGraphicFramePr>
            <a:graphicFrameLocks noGrp="1"/>
          </p:cNvGraphicFramePr>
          <p:nvPr>
            <p:ph idx="1"/>
            <p:extLst>
              <p:ext uri="{D42A27DB-BD31-4B8C-83A1-F6EECF244321}">
                <p14:modId xmlns:p14="http://schemas.microsoft.com/office/powerpoint/2010/main" val="3594447892"/>
              </p:ext>
            </p:extLst>
          </p:nvPr>
        </p:nvGraphicFramePr>
        <p:xfrm>
          <a:off x="471488" y="2314575"/>
          <a:ext cx="11187112" cy="41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4488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dirty="0"/>
              <a:t>Listado de enfermedades profesionales. Algunos elementos básicos que permiten diferenciarlas de las enfermedades comunes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76462700"/>
              </p:ext>
            </p:extLst>
          </p:nvPr>
        </p:nvGraphicFramePr>
        <p:xfrm>
          <a:off x="492370" y="2278966"/>
          <a:ext cx="11169748" cy="420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5927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03385"/>
            <a:ext cx="9874117" cy="1322363"/>
          </a:xfrm>
        </p:spPr>
        <p:txBody>
          <a:bodyPr/>
          <a:lstStyle/>
          <a:p>
            <a:r>
              <a:rPr lang="es-AR" dirty="0">
                <a:solidFill>
                  <a:srgbClr val="EBEBEB"/>
                </a:solidFill>
              </a:rPr>
              <a:t>    Listado de enfermedades profesionales. </a:t>
            </a:r>
            <a:br>
              <a:rPr lang="es-AR" dirty="0">
                <a:solidFill>
                  <a:srgbClr val="EBEBEB"/>
                </a:solidFill>
              </a:rPr>
            </a:br>
            <a:r>
              <a:rPr lang="es-AR" dirty="0">
                <a:solidFill>
                  <a:srgbClr val="EBEBEB"/>
                </a:solidFill>
              </a:rPr>
              <a:t>             Condiciones de exposición</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68562235"/>
              </p:ext>
            </p:extLst>
          </p:nvPr>
        </p:nvGraphicFramePr>
        <p:xfrm>
          <a:off x="548640" y="2236762"/>
          <a:ext cx="11183815" cy="4445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2395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661182"/>
            <a:ext cx="9860049" cy="1237956"/>
          </a:xfrm>
        </p:spPr>
        <p:txBody>
          <a:bodyPr/>
          <a:lstStyle/>
          <a:p>
            <a:r>
              <a:rPr lang="es-AR" sz="2400" dirty="0">
                <a:solidFill>
                  <a:srgbClr val="EBEBEB"/>
                </a:solidFill>
              </a:rPr>
              <a:t>             </a:t>
            </a:r>
            <a:r>
              <a:rPr lang="es-AR" sz="3200" dirty="0">
                <a:solidFill>
                  <a:srgbClr val="EBEBEB"/>
                </a:solidFill>
              </a:rPr>
              <a:t>Listado de enfermedades profesionales.</a:t>
            </a:r>
            <a:br>
              <a:rPr lang="es-AR" sz="3200" dirty="0">
                <a:solidFill>
                  <a:srgbClr val="EBEBEB"/>
                </a:solidFill>
              </a:rPr>
            </a:br>
            <a:r>
              <a:rPr lang="es-AR" sz="3200" dirty="0">
                <a:solidFill>
                  <a:srgbClr val="EBEBEB"/>
                </a:solidFill>
              </a:rPr>
              <a:t>                    Relación de causalidad</a:t>
            </a:r>
            <a:endParaRPr lang="es-AR" sz="32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85305788"/>
              </p:ext>
            </p:extLst>
          </p:nvPr>
        </p:nvGraphicFramePr>
        <p:xfrm>
          <a:off x="548640" y="2603500"/>
          <a:ext cx="11071274" cy="372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6322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00088"/>
            <a:ext cx="9460659" cy="1243012"/>
          </a:xfrm>
        </p:spPr>
        <p:txBody>
          <a:bodyPr/>
          <a:lstStyle/>
          <a:p>
            <a:r>
              <a:rPr lang="es-AR" dirty="0"/>
              <a:t>Listado de enfermedades profesionales Dec.658/96</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11148213"/>
              </p:ext>
            </p:extLst>
          </p:nvPr>
        </p:nvGraphicFramePr>
        <p:xfrm>
          <a:off x="628648" y="2328863"/>
          <a:ext cx="10958514" cy="4171251"/>
        </p:xfrm>
        <a:graphic>
          <a:graphicData uri="http://schemas.openxmlformats.org/drawingml/2006/table">
            <a:tbl>
              <a:tblPr/>
              <a:tblGrid>
                <a:gridCol w="5479257">
                  <a:extLst>
                    <a:ext uri="{9D8B030D-6E8A-4147-A177-3AD203B41FA5}">
                      <a16:colId xmlns:a16="http://schemas.microsoft.com/office/drawing/2014/main" xmlns="" val="2649831218"/>
                    </a:ext>
                  </a:extLst>
                </a:gridCol>
                <a:gridCol w="5479257">
                  <a:extLst>
                    <a:ext uri="{9D8B030D-6E8A-4147-A177-3AD203B41FA5}">
                      <a16:colId xmlns:a16="http://schemas.microsoft.com/office/drawing/2014/main" xmlns="" val="736653460"/>
                    </a:ext>
                  </a:extLst>
                </a:gridCol>
              </a:tblGrid>
              <a:tr h="311926">
                <a:tc gridSpan="2">
                  <a:txBody>
                    <a:bodyPr/>
                    <a:lstStyle/>
                    <a:p>
                      <a:pPr algn="ctr"/>
                      <a:r>
                        <a:rPr lang="es-AR" sz="1200" dirty="0">
                          <a:solidFill>
                            <a:srgbClr val="000000"/>
                          </a:solidFill>
                          <a:effectLst/>
                        </a:rPr>
                        <a:t>AGENTE: POSICIONES FORZADAS Y GESTOS REPETITIVOS EN EL TRABAJO I</a:t>
                      </a:r>
                    </a:p>
                    <a:p>
                      <a:pPr algn="ctr"/>
                      <a:r>
                        <a:rPr lang="es-AR" sz="1200" dirty="0">
                          <a:solidFill>
                            <a:srgbClr val="000000"/>
                          </a:solidFill>
                          <a:effectLst/>
                        </a:rPr>
                        <a:t>(Extremidad Superior)</a:t>
                      </a:r>
                    </a:p>
                  </a:txBody>
                  <a:tcPr marL="31193" marR="31193" marT="15596" marB="15596">
                    <a:lnL>
                      <a:noFill/>
                    </a:lnL>
                    <a:lnR>
                      <a:noFill/>
                    </a:lnR>
                    <a:lnT>
                      <a:noFill/>
                    </a:lnT>
                    <a:lnB>
                      <a:noFill/>
                    </a:lnB>
                    <a:solidFill>
                      <a:srgbClr val="FFFFFF"/>
                    </a:solidFill>
                  </a:tcPr>
                </a:tc>
                <a:tc hMerge="1">
                  <a:txBody>
                    <a:bodyPr/>
                    <a:lstStyle/>
                    <a:p>
                      <a:endParaRPr lang="es-AR"/>
                    </a:p>
                  </a:txBody>
                  <a:tcPr/>
                </a:tc>
                <a:extLst>
                  <a:ext uri="{0D108BD9-81ED-4DB2-BD59-A6C34878D82A}">
                    <a16:rowId xmlns:a16="http://schemas.microsoft.com/office/drawing/2014/main" xmlns="" val="548154813"/>
                  </a:ext>
                </a:extLst>
              </a:tr>
              <a:tr h="3774299">
                <a:tc>
                  <a:txBody>
                    <a:bodyPr/>
                    <a:lstStyle/>
                    <a:p>
                      <a:pPr algn="just"/>
                      <a:r>
                        <a:rPr lang="es-AR" sz="1200" dirty="0">
                          <a:solidFill>
                            <a:srgbClr val="000000"/>
                          </a:solidFill>
                          <a:effectLst/>
                        </a:rPr>
                        <a:t>— Afecciones peri articulares:</a:t>
                      </a:r>
                    </a:p>
                    <a:p>
                      <a:pPr algn="just"/>
                      <a:r>
                        <a:rPr lang="es-AR" sz="1200" dirty="0">
                          <a:solidFill>
                            <a:srgbClr val="000000"/>
                          </a:solidFill>
                          <a:effectLst/>
                        </a:rPr>
                        <a:t>— Hombro:</a:t>
                      </a:r>
                    </a:p>
                    <a:p>
                      <a:pPr algn="just"/>
                      <a:r>
                        <a:rPr lang="es-AR" sz="1200" dirty="0">
                          <a:solidFill>
                            <a:srgbClr val="000000"/>
                          </a:solidFill>
                          <a:effectLst/>
                        </a:rPr>
                        <a:t>Hombro doloroso simple (tendinitis del manguito de los rotadores).</a:t>
                      </a:r>
                    </a:p>
                    <a:p>
                      <a:pPr algn="just"/>
                      <a:r>
                        <a:rPr lang="es-AR" sz="1200" dirty="0">
                          <a:solidFill>
                            <a:srgbClr val="000000"/>
                          </a:solidFill>
                          <a:effectLst/>
                        </a:rPr>
                        <a:t>Hombro anquilosado después de un hombro doloroso rebelde.</a:t>
                      </a:r>
                    </a:p>
                    <a:p>
                      <a:pPr algn="just"/>
                      <a:r>
                        <a:rPr lang="es-AR" sz="1200" dirty="0">
                          <a:solidFill>
                            <a:srgbClr val="000000"/>
                          </a:solidFill>
                          <a:effectLst/>
                        </a:rPr>
                        <a:t>— Codo:</a:t>
                      </a:r>
                    </a:p>
                    <a:p>
                      <a:pPr algn="just"/>
                      <a:r>
                        <a:rPr lang="es-AR" sz="1200" dirty="0">
                          <a:solidFill>
                            <a:srgbClr val="000000"/>
                          </a:solidFill>
                          <a:effectLst/>
                        </a:rPr>
                        <a:t>Epicondilitis</a:t>
                      </a:r>
                    </a:p>
                    <a:p>
                      <a:pPr algn="just"/>
                      <a:r>
                        <a:rPr lang="es-AR" sz="1200" dirty="0">
                          <a:solidFill>
                            <a:srgbClr val="000000"/>
                          </a:solidFill>
                          <a:effectLst/>
                        </a:rPr>
                        <a:t>Epitrocleitis</a:t>
                      </a:r>
                    </a:p>
                    <a:p>
                      <a:pPr algn="just"/>
                      <a:r>
                        <a:rPr lang="es-AR" sz="1200" dirty="0">
                          <a:solidFill>
                            <a:srgbClr val="000000"/>
                          </a:solidFill>
                          <a:effectLst/>
                        </a:rPr>
                        <a:t>Higromas:</a:t>
                      </a:r>
                    </a:p>
                    <a:p>
                      <a:pPr algn="just"/>
                      <a:r>
                        <a:rPr lang="es-AR" sz="1200" dirty="0">
                          <a:solidFill>
                            <a:srgbClr val="000000"/>
                          </a:solidFill>
                          <a:effectLst/>
                        </a:rPr>
                        <a:t>Higroma agudo de las sinoviales o inflamación del tejido subcutáneo de las zonas de apoyo del codo.</a:t>
                      </a:r>
                    </a:p>
                    <a:p>
                      <a:pPr algn="just"/>
                      <a:r>
                        <a:rPr lang="es-AR" sz="1200" dirty="0">
                          <a:solidFill>
                            <a:srgbClr val="000000"/>
                          </a:solidFill>
                          <a:effectLst/>
                        </a:rPr>
                        <a:t>Higroma crónico de las sinoviales del codo.</a:t>
                      </a:r>
                    </a:p>
                    <a:p>
                      <a:pPr algn="just"/>
                      <a:r>
                        <a:rPr lang="es-AR" sz="1200" dirty="0">
                          <a:solidFill>
                            <a:srgbClr val="000000"/>
                          </a:solidFill>
                          <a:effectLst/>
                        </a:rPr>
                        <a:t>Síndrome de compresión del nervio cubital.</a:t>
                      </a:r>
                    </a:p>
                    <a:p>
                      <a:pPr algn="just"/>
                      <a:r>
                        <a:rPr lang="es-AR" sz="1200" dirty="0">
                          <a:solidFill>
                            <a:srgbClr val="000000"/>
                          </a:solidFill>
                          <a:effectLst/>
                        </a:rPr>
                        <a:t>Síndrome del pronador.</a:t>
                      </a:r>
                    </a:p>
                    <a:p>
                      <a:pPr algn="just"/>
                      <a:r>
                        <a:rPr lang="es-AR" sz="1200" dirty="0">
                          <a:solidFill>
                            <a:srgbClr val="000000"/>
                          </a:solidFill>
                          <a:effectLst/>
                        </a:rPr>
                        <a:t>Síndrome cérvico-braquial</a:t>
                      </a:r>
                    </a:p>
                    <a:p>
                      <a:pPr algn="just"/>
                      <a:r>
                        <a:rPr lang="es-AR" sz="1200" dirty="0">
                          <a:solidFill>
                            <a:srgbClr val="000000"/>
                          </a:solidFill>
                          <a:effectLst/>
                        </a:rPr>
                        <a:t>— Muñeca, manos y dedos:</a:t>
                      </a:r>
                    </a:p>
                    <a:p>
                      <a:pPr algn="just"/>
                      <a:r>
                        <a:rPr lang="es-AR" sz="1200" dirty="0">
                          <a:solidFill>
                            <a:srgbClr val="000000"/>
                          </a:solidFill>
                          <a:effectLst/>
                        </a:rPr>
                        <a:t>Tendinitis, Teno sinovitis de los tendones de la muñeca y mano.</a:t>
                      </a:r>
                    </a:p>
                    <a:p>
                      <a:pPr algn="just"/>
                      <a:r>
                        <a:rPr lang="es-AR" sz="1200" dirty="0">
                          <a:solidFill>
                            <a:srgbClr val="000000"/>
                          </a:solidFill>
                          <a:effectLst/>
                        </a:rPr>
                        <a:t>Síndrome del Túnel Carpiano.</a:t>
                      </a:r>
                    </a:p>
                    <a:p>
                      <a:pPr algn="just"/>
                      <a:r>
                        <a:rPr lang="es-AR" sz="1200" dirty="0">
                          <a:solidFill>
                            <a:srgbClr val="000000"/>
                          </a:solidFill>
                          <a:effectLst/>
                        </a:rPr>
                        <a:t>Síndrome de Guyon</a:t>
                      </a:r>
                    </a:p>
                  </a:txBody>
                  <a:tcPr marL="31193" marR="31193" marT="15596" marB="15596">
                    <a:lnL>
                      <a:noFill/>
                    </a:lnL>
                    <a:lnR>
                      <a:noFill/>
                    </a:lnR>
                    <a:lnT>
                      <a:noFill/>
                    </a:lnT>
                    <a:lnB>
                      <a:noFill/>
                    </a:lnB>
                    <a:solidFill>
                      <a:srgbClr val="FFFFFF"/>
                    </a:solidFill>
                  </a:tcPr>
                </a:tc>
                <a:tc>
                  <a:txBody>
                    <a:bodyPr/>
                    <a:lstStyle/>
                    <a:p>
                      <a:pPr algn="just"/>
                      <a:r>
                        <a:rPr lang="es-AR" sz="1200" dirty="0">
                          <a:solidFill>
                            <a:srgbClr val="000000"/>
                          </a:solidFill>
                          <a:effectLst/>
                        </a:rPr>
                        <a:t>Lista de actividades donde se puede producir la exposición:</a:t>
                      </a:r>
                    </a:p>
                    <a:p>
                      <a:pPr algn="just"/>
                      <a:r>
                        <a:rPr lang="es-AR" sz="1200" dirty="0">
                          <a:solidFill>
                            <a:srgbClr val="000000"/>
                          </a:solidFill>
                          <a:effectLst/>
                        </a:rPr>
                        <a:t>Hombro:</a:t>
                      </a:r>
                    </a:p>
                    <a:p>
                      <a:pPr algn="just"/>
                      <a:r>
                        <a:rPr lang="es-AR" sz="1200" dirty="0">
                          <a:solidFill>
                            <a:srgbClr val="000000"/>
                          </a:solidFill>
                          <a:effectLst/>
                        </a:rPr>
                        <a:t>Trabajos que requieren de movimientos repetitivos o forzados del hombro.</a:t>
                      </a:r>
                    </a:p>
                    <a:p>
                      <a:pPr algn="just"/>
                      <a:r>
                        <a:rPr lang="es-AR" sz="1200" dirty="0">
                          <a:solidFill>
                            <a:srgbClr val="000000"/>
                          </a:solidFill>
                          <a:effectLst/>
                        </a:rPr>
                        <a:t>Codo:</a:t>
                      </a:r>
                    </a:p>
                    <a:p>
                      <a:pPr algn="just"/>
                      <a:r>
                        <a:rPr lang="es-AR" sz="1200" dirty="0">
                          <a:solidFill>
                            <a:srgbClr val="000000"/>
                          </a:solidFill>
                          <a:effectLst/>
                        </a:rPr>
                        <a:t>Trabajos que requieren de movimientos repetitivos de aprehensión o de extensión de la mano, o de supinación y prono-supinación.</a:t>
                      </a:r>
                    </a:p>
                    <a:p>
                      <a:pPr algn="just"/>
                      <a:r>
                        <a:rPr lang="es-AR" sz="1200" dirty="0">
                          <a:solidFill>
                            <a:srgbClr val="000000"/>
                          </a:solidFill>
                          <a:effectLst/>
                        </a:rPr>
                        <a:t>Trabajos que requieren de movimientos repetitivos de aducción o de flexión y pronación de la mano y la muñeca, o movimientos de supinación y prono-supinación.</a:t>
                      </a:r>
                    </a:p>
                    <a:p>
                      <a:pPr algn="just"/>
                      <a:r>
                        <a:rPr lang="es-AR" sz="1200" dirty="0">
                          <a:solidFill>
                            <a:srgbClr val="000000"/>
                          </a:solidFill>
                          <a:effectLst/>
                        </a:rPr>
                        <a:t>Trabajos que requieren de un apoyo prolongado sobre la cara posterior del codo.</a:t>
                      </a:r>
                    </a:p>
                    <a:p>
                      <a:pPr algn="just"/>
                      <a:r>
                        <a:rPr lang="es-AR" sz="1200" dirty="0" err="1">
                          <a:solidFill>
                            <a:srgbClr val="000000"/>
                          </a:solidFill>
                          <a:effectLst/>
                        </a:rPr>
                        <a:t>Idem</a:t>
                      </a:r>
                      <a:r>
                        <a:rPr lang="es-AR" sz="1200" dirty="0">
                          <a:solidFill>
                            <a:srgbClr val="000000"/>
                          </a:solidFill>
                          <a:effectLst/>
                        </a:rPr>
                        <a:t>.</a:t>
                      </a:r>
                    </a:p>
                    <a:p>
                      <a:pPr algn="just"/>
                      <a:r>
                        <a:rPr lang="es-AR" sz="1200" dirty="0" err="1">
                          <a:solidFill>
                            <a:srgbClr val="000000"/>
                          </a:solidFill>
                          <a:effectLst/>
                        </a:rPr>
                        <a:t>Idem</a:t>
                      </a:r>
                      <a:r>
                        <a:rPr lang="es-AR" sz="1200" dirty="0">
                          <a:solidFill>
                            <a:srgbClr val="000000"/>
                          </a:solidFill>
                          <a:effectLst/>
                        </a:rPr>
                        <a:t>.</a:t>
                      </a:r>
                    </a:p>
                    <a:p>
                      <a:pPr algn="just"/>
                      <a:r>
                        <a:rPr lang="es-AR" sz="1200" dirty="0">
                          <a:solidFill>
                            <a:srgbClr val="000000"/>
                          </a:solidFill>
                          <a:effectLst/>
                        </a:rPr>
                        <a:t>Trabajos que requieren de movimientos repetidos o mantenidos de los tendones extensores y flexores de la mano y los dedos.</a:t>
                      </a:r>
                    </a:p>
                    <a:p>
                      <a:pPr algn="just"/>
                      <a:r>
                        <a:rPr lang="es-AR" sz="1200" dirty="0">
                          <a:solidFill>
                            <a:srgbClr val="000000"/>
                          </a:solidFill>
                          <a:effectLst/>
                        </a:rPr>
                        <a:t>Trabajos que requieren de movimientos repetidos o mantenidos de extensión de la muñeca o de aprehensión de la mano, o bien de un apoyo prolongado del carpo o de una presión mantenida o repetida sobre el talón de la mano.</a:t>
                      </a:r>
                    </a:p>
                  </a:txBody>
                  <a:tcPr marL="31193" marR="31193" marT="15596" marB="15596">
                    <a:lnL>
                      <a:noFill/>
                    </a:lnL>
                    <a:lnR>
                      <a:noFill/>
                    </a:lnR>
                    <a:lnT>
                      <a:noFill/>
                    </a:lnT>
                    <a:lnB>
                      <a:noFill/>
                    </a:lnB>
                    <a:solidFill>
                      <a:srgbClr val="FFFFFF"/>
                    </a:solidFill>
                  </a:tcPr>
                </a:tc>
                <a:extLst>
                  <a:ext uri="{0D108BD9-81ED-4DB2-BD59-A6C34878D82A}">
                    <a16:rowId xmlns:a16="http://schemas.microsoft.com/office/drawing/2014/main" xmlns="" val="2904867012"/>
                  </a:ext>
                </a:extLst>
              </a:tr>
            </a:tbl>
          </a:graphicData>
        </a:graphic>
      </p:graphicFrame>
    </p:spTree>
    <p:extLst>
      <p:ext uri="{BB962C8B-B14F-4D97-AF65-F5344CB8AC3E}">
        <p14:creationId xmlns:p14="http://schemas.microsoft.com/office/powerpoint/2010/main" val="4026521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000125"/>
            <a:ext cx="9560670" cy="728663"/>
          </a:xfrm>
        </p:spPr>
        <p:txBody>
          <a:bodyPr/>
          <a:lstStyle/>
          <a:p>
            <a:r>
              <a:rPr lang="es-AR" dirty="0"/>
              <a:t>Definición de Trabajo (OIT)</a:t>
            </a:r>
          </a:p>
        </p:txBody>
      </p:sp>
      <p:sp>
        <p:nvSpPr>
          <p:cNvPr id="3" name="Subtítulo 2"/>
          <p:cNvSpPr>
            <a:spLocks noGrp="1"/>
          </p:cNvSpPr>
          <p:nvPr>
            <p:ph type="subTitle" idx="1"/>
          </p:nvPr>
        </p:nvSpPr>
        <p:spPr>
          <a:xfrm>
            <a:off x="1154955" y="1728789"/>
            <a:ext cx="9560670" cy="3910012"/>
          </a:xfrm>
        </p:spPr>
        <p:txBody>
          <a:bodyPr>
            <a:noAutofit/>
          </a:bodyPr>
          <a:lstStyle/>
          <a:p>
            <a:r>
              <a:rPr lang="es-AR" sz="2400" dirty="0">
                <a:solidFill>
                  <a:srgbClr val="FFFF00"/>
                </a:solidFill>
              </a:rPr>
              <a:t>E</a:t>
            </a:r>
            <a:r>
              <a:rPr lang="es-AR" sz="2400" cap="none" dirty="0">
                <a:solidFill>
                  <a:srgbClr val="FFFF00"/>
                </a:solidFill>
              </a:rPr>
              <a:t>l</a:t>
            </a:r>
            <a:r>
              <a:rPr lang="es-AR" sz="2400" dirty="0">
                <a:solidFill>
                  <a:srgbClr val="FFFF00"/>
                </a:solidFill>
              </a:rPr>
              <a:t>  </a:t>
            </a:r>
            <a:r>
              <a:rPr lang="es-AR" sz="2400" cap="none" dirty="0">
                <a:solidFill>
                  <a:srgbClr val="FFFF00"/>
                </a:solidFill>
              </a:rPr>
              <a:t>tesauro de la organización internacional del trabajo (OIT) define al trabajo como </a:t>
            </a:r>
            <a:r>
              <a:rPr lang="es-AR" sz="2400" b="1" cap="none" dirty="0">
                <a:solidFill>
                  <a:srgbClr val="FFFF00"/>
                </a:solidFill>
              </a:rPr>
              <a:t>el conjunto de actividades humanas, remuneradas o no, que producen bienes o servicios en una economía, o que satisfacen las necesidades de una comunidad o proveen los medios de sustento necesarios para los individuos. </a:t>
            </a:r>
          </a:p>
          <a:p>
            <a:r>
              <a:rPr lang="es-AR" sz="2400" dirty="0">
                <a:solidFill>
                  <a:srgbClr val="FFFF00"/>
                </a:solidFill>
              </a:rPr>
              <a:t>E</a:t>
            </a:r>
            <a:r>
              <a:rPr lang="es-AR" sz="2400" cap="none" dirty="0">
                <a:solidFill>
                  <a:srgbClr val="FFFF00"/>
                </a:solidFill>
              </a:rPr>
              <a:t>l</a:t>
            </a:r>
            <a:r>
              <a:rPr lang="es-AR" sz="2400" dirty="0">
                <a:solidFill>
                  <a:srgbClr val="FFFF00"/>
                </a:solidFill>
              </a:rPr>
              <a:t> </a:t>
            </a:r>
            <a:r>
              <a:rPr lang="es-AR" sz="2400" cap="none" dirty="0">
                <a:solidFill>
                  <a:srgbClr val="FFFF00"/>
                </a:solidFill>
              </a:rPr>
              <a:t>empleo es definido como “trabajo efectuado a cambio de pago(salario, sueldo, comisiones, propinas, pagos a destajo o pagos en especie)” sin importar la relación de dependencia(si es empleo dependiente asalariado, o independiente-autoempleo).</a:t>
            </a:r>
          </a:p>
        </p:txBody>
      </p:sp>
    </p:spTree>
    <p:extLst>
      <p:ext uri="{BB962C8B-B14F-4D97-AF65-F5344CB8AC3E}">
        <p14:creationId xmlns:p14="http://schemas.microsoft.com/office/powerpoint/2010/main" val="21508910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349" y="973667"/>
            <a:ext cx="10744201" cy="955145"/>
          </a:xfrm>
        </p:spPr>
        <p:txBody>
          <a:bodyPr/>
          <a:lstStyle/>
          <a:p>
            <a:r>
              <a:rPr lang="es-AR" sz="2800" dirty="0"/>
              <a:t>Listado de enfermedades profesionales Dec.658/96</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14548199"/>
              </p:ext>
            </p:extLst>
          </p:nvPr>
        </p:nvGraphicFramePr>
        <p:xfrm>
          <a:off x="514349" y="2280285"/>
          <a:ext cx="11172826" cy="3877629"/>
        </p:xfrm>
        <a:graphic>
          <a:graphicData uri="http://schemas.openxmlformats.org/drawingml/2006/table">
            <a:tbl>
              <a:tblPr/>
              <a:tblGrid>
                <a:gridCol w="5586413">
                  <a:extLst>
                    <a:ext uri="{9D8B030D-6E8A-4147-A177-3AD203B41FA5}">
                      <a16:colId xmlns:a16="http://schemas.microsoft.com/office/drawing/2014/main" xmlns="" val="1652796816"/>
                    </a:ext>
                  </a:extLst>
                </a:gridCol>
                <a:gridCol w="5586413">
                  <a:extLst>
                    <a:ext uri="{9D8B030D-6E8A-4147-A177-3AD203B41FA5}">
                      <a16:colId xmlns:a16="http://schemas.microsoft.com/office/drawing/2014/main" xmlns="" val="508437253"/>
                    </a:ext>
                  </a:extLst>
                </a:gridCol>
              </a:tblGrid>
              <a:tr h="484704">
                <a:tc gridSpan="2">
                  <a:txBody>
                    <a:bodyPr/>
                    <a:lstStyle/>
                    <a:p>
                      <a:pPr algn="ctr"/>
                      <a:r>
                        <a:rPr lang="es-AR" dirty="0">
                          <a:solidFill>
                            <a:srgbClr val="000000"/>
                          </a:solidFill>
                          <a:effectLst/>
                        </a:rPr>
                        <a:t>AGENTE: SOBRECARGA DEL USO DE LA VOZ</a:t>
                      </a:r>
                    </a:p>
                  </a:txBody>
                  <a:tcPr>
                    <a:lnL>
                      <a:noFill/>
                    </a:lnL>
                    <a:lnR>
                      <a:noFill/>
                    </a:lnR>
                    <a:lnT>
                      <a:noFill/>
                    </a:lnT>
                    <a:lnB>
                      <a:noFill/>
                    </a:lnB>
                    <a:solidFill>
                      <a:srgbClr val="FFFFFF"/>
                    </a:solidFill>
                  </a:tcPr>
                </a:tc>
                <a:tc hMerge="1">
                  <a:txBody>
                    <a:bodyPr/>
                    <a:lstStyle/>
                    <a:p>
                      <a:endParaRPr lang="es-AR"/>
                    </a:p>
                  </a:txBody>
                  <a:tcPr/>
                </a:tc>
                <a:extLst>
                  <a:ext uri="{0D108BD9-81ED-4DB2-BD59-A6C34878D82A}">
                    <a16:rowId xmlns:a16="http://schemas.microsoft.com/office/drawing/2014/main" xmlns="" val="1396749216"/>
                  </a:ext>
                </a:extLst>
              </a:tr>
              <a:tr h="3392925">
                <a:tc>
                  <a:txBody>
                    <a:bodyPr/>
                    <a:lstStyle/>
                    <a:p>
                      <a:pPr marL="285750" indent="-285750" algn="just">
                        <a:buFont typeface="Arial" panose="020B0604020202020204" pitchFamily="34" charset="0"/>
                        <a:buChar char="•"/>
                      </a:pPr>
                      <a:r>
                        <a:rPr lang="es-AR" dirty="0">
                          <a:solidFill>
                            <a:srgbClr val="000000"/>
                          </a:solidFill>
                          <a:effectLst/>
                        </a:rPr>
                        <a:t>Disfonía que se intensifica durante la jornada de trabajo y que recurre parcial o totalmente durante los períodos de reposo o vacaciones, sin compromiso anatómico de las cuerdas vocales.</a:t>
                      </a:r>
                    </a:p>
                    <a:p>
                      <a:pPr marL="285750" indent="-285750" algn="just">
                        <a:buFont typeface="Arial" panose="020B0604020202020204" pitchFamily="34" charset="0"/>
                        <a:buChar char="•"/>
                      </a:pPr>
                      <a:r>
                        <a:rPr lang="es-AR" dirty="0">
                          <a:solidFill>
                            <a:srgbClr val="000000"/>
                          </a:solidFill>
                          <a:effectLst/>
                        </a:rPr>
                        <a:t>Disfonía persistente que no remite con el reposo y que se acompaña de edema de cuerdas vocales.</a:t>
                      </a:r>
                    </a:p>
                    <a:p>
                      <a:pPr marL="285750" indent="-285750" algn="just">
                        <a:buFont typeface="Arial" panose="020B0604020202020204" pitchFamily="34" charset="0"/>
                        <a:buChar char="•"/>
                      </a:pPr>
                      <a:r>
                        <a:rPr lang="es-AR" dirty="0">
                          <a:solidFill>
                            <a:srgbClr val="000000"/>
                          </a:solidFill>
                          <a:effectLst/>
                        </a:rPr>
                        <a:t> Nódulos de las cuerdas vocales.</a:t>
                      </a:r>
                    </a:p>
                  </a:txBody>
                  <a:tcPr>
                    <a:lnL>
                      <a:noFill/>
                    </a:lnL>
                    <a:lnR>
                      <a:noFill/>
                    </a:lnR>
                    <a:lnT>
                      <a:noFill/>
                    </a:lnT>
                    <a:lnB>
                      <a:noFill/>
                    </a:lnB>
                    <a:solidFill>
                      <a:srgbClr val="FFFFFF"/>
                    </a:solidFill>
                  </a:tcPr>
                </a:tc>
                <a:tc>
                  <a:txBody>
                    <a:bodyPr/>
                    <a:lstStyle/>
                    <a:p>
                      <a:pPr marL="285750" indent="-285750" algn="just">
                        <a:buFont typeface="Arial" panose="020B0604020202020204" pitchFamily="34" charset="0"/>
                        <a:buChar char="•"/>
                      </a:pPr>
                      <a:r>
                        <a:rPr lang="es-AR" dirty="0">
                          <a:solidFill>
                            <a:srgbClr val="000000"/>
                          </a:solidFill>
                          <a:effectLst/>
                        </a:rPr>
                        <a:t>Lista de actividades donde se puede producir la exposición:</a:t>
                      </a:r>
                    </a:p>
                    <a:p>
                      <a:pPr marL="285750" indent="-285750" algn="just">
                        <a:buFont typeface="Arial" panose="020B0604020202020204" pitchFamily="34" charset="0"/>
                        <a:buChar char="•"/>
                      </a:pPr>
                      <a:r>
                        <a:rPr lang="es-AR" dirty="0">
                          <a:solidFill>
                            <a:srgbClr val="000000"/>
                          </a:solidFill>
                          <a:effectLst/>
                        </a:rPr>
                        <a:t>Maestros o profesores de educación básica, media o universitaria.</a:t>
                      </a:r>
                    </a:p>
                    <a:p>
                      <a:pPr marL="285750" indent="-285750" algn="just">
                        <a:buFont typeface="Arial" panose="020B0604020202020204" pitchFamily="34" charset="0"/>
                        <a:buChar char="•"/>
                      </a:pPr>
                      <a:r>
                        <a:rPr lang="es-AR" dirty="0">
                          <a:solidFill>
                            <a:srgbClr val="000000"/>
                          </a:solidFill>
                          <a:effectLst/>
                        </a:rPr>
                        <a:t>Actores profesionales, cantantes y otros trabajadores de las artes o espectáculos.</a:t>
                      </a:r>
                    </a:p>
                    <a:p>
                      <a:pPr marL="285750" indent="-285750" algn="just">
                        <a:buFont typeface="Arial" panose="020B0604020202020204" pitchFamily="34" charset="0"/>
                        <a:buChar char="•"/>
                      </a:pPr>
                      <a:r>
                        <a:rPr lang="es-AR" b="1" dirty="0">
                          <a:solidFill>
                            <a:srgbClr val="000000"/>
                          </a:solidFill>
                          <a:effectLst/>
                        </a:rPr>
                        <a:t> Telefonistas.</a:t>
                      </a:r>
                    </a:p>
                  </a:txBody>
                  <a:tcPr>
                    <a:lnL>
                      <a:noFill/>
                    </a:lnL>
                    <a:lnR>
                      <a:noFill/>
                    </a:lnR>
                    <a:lnT>
                      <a:noFill/>
                    </a:lnT>
                    <a:lnB>
                      <a:noFill/>
                    </a:lnB>
                    <a:solidFill>
                      <a:srgbClr val="FFFFFF"/>
                    </a:solidFill>
                  </a:tcPr>
                </a:tc>
                <a:extLst>
                  <a:ext uri="{0D108BD9-81ED-4DB2-BD59-A6C34878D82A}">
                    <a16:rowId xmlns:a16="http://schemas.microsoft.com/office/drawing/2014/main" xmlns="" val="318202232"/>
                  </a:ext>
                </a:extLst>
              </a:tr>
            </a:tbl>
          </a:graphicData>
        </a:graphic>
      </p:graphicFrame>
    </p:spTree>
    <p:extLst>
      <p:ext uri="{BB962C8B-B14F-4D97-AF65-F5344CB8AC3E}">
        <p14:creationId xmlns:p14="http://schemas.microsoft.com/office/powerpoint/2010/main" val="8188933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525" y="657225"/>
            <a:ext cx="10601325" cy="1200149"/>
          </a:xfrm>
        </p:spPr>
        <p:txBody>
          <a:bodyPr/>
          <a:lstStyle/>
          <a:p>
            <a:r>
              <a:rPr lang="es-AR" sz="2800" dirty="0">
                <a:solidFill>
                  <a:srgbClr val="EBEBEB"/>
                </a:solidFill>
              </a:rPr>
              <a:t>Art. 1° del Decreto N° 49/2014.Listado de enfermedades profesionales Modifica a Dec.658/96</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46279144"/>
              </p:ext>
            </p:extLst>
          </p:nvPr>
        </p:nvGraphicFramePr>
        <p:xfrm>
          <a:off x="528637" y="2471737"/>
          <a:ext cx="11187112" cy="4212804"/>
        </p:xfrm>
        <a:graphic>
          <a:graphicData uri="http://schemas.openxmlformats.org/drawingml/2006/table">
            <a:tbl>
              <a:tblPr/>
              <a:tblGrid>
                <a:gridCol w="5593556">
                  <a:extLst>
                    <a:ext uri="{9D8B030D-6E8A-4147-A177-3AD203B41FA5}">
                      <a16:colId xmlns:a16="http://schemas.microsoft.com/office/drawing/2014/main" xmlns="" val="334982572"/>
                    </a:ext>
                  </a:extLst>
                </a:gridCol>
                <a:gridCol w="5593556">
                  <a:extLst>
                    <a:ext uri="{9D8B030D-6E8A-4147-A177-3AD203B41FA5}">
                      <a16:colId xmlns:a16="http://schemas.microsoft.com/office/drawing/2014/main" xmlns="" val="4230078971"/>
                    </a:ext>
                  </a:extLst>
                </a:gridCol>
              </a:tblGrid>
              <a:tr h="829524">
                <a:tc>
                  <a:txBody>
                    <a:bodyPr/>
                    <a:lstStyle/>
                    <a:p>
                      <a:pPr marL="0" indent="0" algn="ctr" fontAlgn="t">
                        <a:buFont typeface="+mj-lt"/>
                        <a:buNone/>
                      </a:pPr>
                      <a:r>
                        <a:rPr lang="es-AR" dirty="0">
                          <a:solidFill>
                            <a:srgbClr val="000000"/>
                          </a:solidFill>
                          <a:effectLst/>
                        </a:rPr>
                        <a:t>ENFERMEDADES</a:t>
                      </a:r>
                    </a:p>
                  </a:txBody>
                  <a:tcPr>
                    <a:lnL>
                      <a:noFill/>
                    </a:lnL>
                    <a:lnR>
                      <a:noFill/>
                    </a:lnR>
                    <a:lnT>
                      <a:noFill/>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s-AR" dirty="0">
                          <a:solidFill>
                            <a:srgbClr val="000000"/>
                          </a:solidFill>
                          <a:effectLst/>
                        </a:rPr>
                        <a:t>ACTIVIDADES LABORALES QUE PUEDEN GENERAR EXPOSICION</a:t>
                      </a:r>
                    </a:p>
                  </a:txBody>
                  <a:tcPr>
                    <a:lnL>
                      <a:noFill/>
                    </a:lnL>
                    <a:lnR>
                      <a:noFill/>
                    </a:lnR>
                    <a:lnT>
                      <a:noFill/>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xmlns="" val="45358478"/>
                  </a:ext>
                </a:extLst>
              </a:tr>
              <a:tr h="829524">
                <a:tc>
                  <a:txBody>
                    <a:bodyPr/>
                    <a:lstStyle/>
                    <a:p>
                      <a:pPr algn="just" fontAlgn="t"/>
                      <a:r>
                        <a:rPr lang="es-AR">
                          <a:solidFill>
                            <a:srgbClr val="000000"/>
                          </a:solidFill>
                          <a:effectLst/>
                        </a:rPr>
                        <a:t>- Hernias inguinales directas y mixtas (excluyendo las indirectas)</a:t>
                      </a:r>
                    </a:p>
                  </a:txBody>
                  <a:tcPr>
                    <a:lnL>
                      <a:noFill/>
                    </a:lnL>
                    <a:lnR>
                      <a:noFill/>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rowSpan="2">
                  <a:txBody>
                    <a:bodyPr/>
                    <a:lstStyle/>
                    <a:p>
                      <a:pPr marL="285750" indent="-285750" algn="just" fontAlgn="t">
                        <a:buFontTx/>
                        <a:buChar char="-"/>
                      </a:pPr>
                      <a:r>
                        <a:rPr lang="es-AR" dirty="0">
                          <a:solidFill>
                            <a:srgbClr val="000000"/>
                          </a:solidFill>
                          <a:effectLst/>
                        </a:rPr>
                        <a:t>Tareas en cuyo desarrollo habitual se requiera carga física, dinámica o estática, con aumento de la presión intraabdominal al levantar, trasladar, mover o empujar objetos pesados.</a:t>
                      </a:r>
                      <a:r>
                        <a:rPr lang="es-AR" sz="1800" b="0" i="0" kern="1200" dirty="0">
                          <a:solidFill>
                            <a:schemeClr val="tx1"/>
                          </a:solidFill>
                          <a:effectLst/>
                          <a:latin typeface="+mn-lt"/>
                          <a:ea typeface="+mn-ea"/>
                          <a:cs typeface="+mn-cs"/>
                        </a:rPr>
                        <a:t> </a:t>
                      </a:r>
                    </a:p>
                    <a:p>
                      <a:pPr marL="285750" indent="-285750" algn="just" fontAlgn="t">
                        <a:buFontTx/>
                        <a:buChar char="-"/>
                      </a:pPr>
                      <a:r>
                        <a:rPr lang="es-AR" sz="1800" b="0" i="0" kern="1200" dirty="0">
                          <a:solidFill>
                            <a:schemeClr val="tx1"/>
                          </a:solidFill>
                          <a:effectLst/>
                          <a:latin typeface="+mn-lt"/>
                          <a:ea typeface="+mn-ea"/>
                          <a:cs typeface="+mn-cs"/>
                        </a:rPr>
                        <a:t>El período durante el cual las tareas descriptas deben ser ejecutadas no debe ser inferior a TRES (3) años cumplidos en forma continua o discontinua en actividades sujetas a las condiciones de exposición arriba expuestas.</a:t>
                      </a:r>
                      <a:endParaRPr lang="es-AR" dirty="0">
                        <a:solidFill>
                          <a:srgbClr val="000000"/>
                        </a:solidFill>
                        <a:effectLst/>
                      </a:endParaRPr>
                    </a:p>
                    <a:p>
                      <a:pPr marL="285750" indent="-285750" algn="just" fontAlgn="t">
                        <a:buFontTx/>
                        <a:buChar char="-"/>
                      </a:pPr>
                      <a:endParaRPr lang="es-AR" dirty="0">
                        <a:solidFill>
                          <a:srgbClr val="000000"/>
                        </a:solidFill>
                        <a:effectLst/>
                      </a:endParaRPr>
                    </a:p>
                  </a:txBody>
                  <a:tcPr>
                    <a:lnL>
                      <a:noFill/>
                    </a:lnL>
                    <a:lnR>
                      <a:noFill/>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xmlns="" val="2739583074"/>
                  </a:ext>
                </a:extLst>
              </a:tr>
              <a:tr h="1066531">
                <a:tc>
                  <a:txBody>
                    <a:bodyPr/>
                    <a:lstStyle/>
                    <a:p>
                      <a:pPr marL="285750" indent="-285750" algn="just" fontAlgn="t">
                        <a:buFontTx/>
                        <a:buChar char="-"/>
                      </a:pPr>
                      <a:r>
                        <a:rPr lang="es-AR" dirty="0">
                          <a:solidFill>
                            <a:srgbClr val="000000"/>
                          </a:solidFill>
                          <a:effectLst/>
                        </a:rPr>
                        <a:t>Hernias crurales</a:t>
                      </a:r>
                    </a:p>
                    <a:p>
                      <a:pPr marL="285750" indent="-285750" algn="just" fontAlgn="t">
                        <a:buFontTx/>
                        <a:buChar char="-"/>
                      </a:pPr>
                      <a:endParaRPr lang="es-AR" dirty="0">
                        <a:solidFill>
                          <a:srgbClr val="000000"/>
                        </a:solidFill>
                        <a:effectLst/>
                      </a:endParaRPr>
                    </a:p>
                    <a:p>
                      <a:pPr marL="285750" indent="-285750" algn="just" fontAlgn="t">
                        <a:buFontTx/>
                        <a:buChar char="-"/>
                      </a:pPr>
                      <a:endParaRPr lang="es-AR" dirty="0">
                        <a:solidFill>
                          <a:srgbClr val="000000"/>
                        </a:solidFill>
                        <a:effectLst/>
                      </a:endParaRPr>
                    </a:p>
                    <a:p>
                      <a:pPr marL="285750" indent="-285750" algn="just" fontAlgn="t">
                        <a:buFontTx/>
                        <a:buChar char="-"/>
                      </a:pPr>
                      <a:endParaRPr lang="es-AR" dirty="0">
                        <a:solidFill>
                          <a:srgbClr val="000000"/>
                        </a:solidFill>
                        <a:effectLst/>
                      </a:endParaRPr>
                    </a:p>
                  </a:txBody>
                  <a:tcPr>
                    <a:lnL>
                      <a:noFill/>
                    </a:lnL>
                    <a:lnR>
                      <a:noFill/>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vMerge="1">
                  <a:txBody>
                    <a:bodyPr/>
                    <a:lstStyle/>
                    <a:p>
                      <a:endParaRPr lang="es-AR"/>
                    </a:p>
                  </a:txBody>
                  <a:tcPr/>
                </a:tc>
                <a:extLst>
                  <a:ext uri="{0D108BD9-81ED-4DB2-BD59-A6C34878D82A}">
                    <a16:rowId xmlns:a16="http://schemas.microsoft.com/office/drawing/2014/main" xmlns="" val="3518248957"/>
                  </a:ext>
                </a:extLst>
              </a:tr>
            </a:tbl>
          </a:graphicData>
        </a:graphic>
      </p:graphicFrame>
    </p:spTree>
    <p:extLst>
      <p:ext uri="{BB962C8B-B14F-4D97-AF65-F5344CB8AC3E}">
        <p14:creationId xmlns:p14="http://schemas.microsoft.com/office/powerpoint/2010/main" val="15772177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426" y="671513"/>
            <a:ext cx="9501188" cy="1271587"/>
          </a:xfrm>
        </p:spPr>
        <p:txBody>
          <a:bodyPr/>
          <a:lstStyle/>
          <a:p>
            <a:r>
              <a:rPr lang="es-AR" sz="2800" dirty="0">
                <a:solidFill>
                  <a:srgbClr val="EBEBEB"/>
                </a:solidFill>
              </a:rPr>
              <a:t> Art. 1° del Decreto N° 49/2014.Listado de enfermedades profesionales Modifica a Dec.658/96</a:t>
            </a:r>
            <a:endParaRPr lang="es-AR" dirty="0"/>
          </a:p>
        </p:txBody>
      </p:sp>
      <p:sp>
        <p:nvSpPr>
          <p:cNvPr id="3" name="Marcador de contenido 2"/>
          <p:cNvSpPr>
            <a:spLocks noGrp="1"/>
          </p:cNvSpPr>
          <p:nvPr>
            <p:ph idx="1"/>
          </p:nvPr>
        </p:nvSpPr>
        <p:spPr>
          <a:xfrm>
            <a:off x="528638" y="2628900"/>
            <a:ext cx="11129962" cy="3390900"/>
          </a:xfrm>
        </p:spPr>
        <p:txBody>
          <a:bodyPr>
            <a:normAutofit lnSpcReduction="10000"/>
          </a:bodyPr>
          <a:lstStyle/>
          <a:p>
            <a:r>
              <a:rPr lang="es-AR" dirty="0">
                <a:solidFill>
                  <a:srgbClr val="000000"/>
                </a:solidFill>
                <a:latin typeface="Gill Sans"/>
              </a:rPr>
              <a:t>- Várices primitivas bilaterales.	- Tareas en cuyo desarrollo habitual se requiera la permanencia prolongada en posición de pie, estática y/o con movilidad reducida.</a:t>
            </a:r>
          </a:p>
          <a:p>
            <a:pPr>
              <a:buFont typeface="+mj-lt"/>
              <a:buAutoNum type="arabicPeriod"/>
            </a:pPr>
            <a:r>
              <a:rPr lang="es-AR" b="1" dirty="0">
                <a:solidFill>
                  <a:srgbClr val="000000"/>
                </a:solidFill>
                <a:latin typeface="Gill Sans"/>
              </a:rPr>
              <a:t>Bipedestación estática</a:t>
            </a:r>
            <a:r>
              <a:rPr lang="es-AR" dirty="0">
                <a:solidFill>
                  <a:srgbClr val="000000"/>
                </a:solidFill>
                <a:latin typeface="Gill Sans"/>
              </a:rPr>
              <a:t>: Bipedestación con </a:t>
            </a:r>
            <a:r>
              <a:rPr lang="es-AR" b="1" dirty="0">
                <a:solidFill>
                  <a:srgbClr val="000000"/>
                </a:solidFill>
                <a:latin typeface="Gill Sans"/>
              </a:rPr>
              <a:t>deambulación nula por lo menos durante DOS (2) horas </a:t>
            </a:r>
            <a:r>
              <a:rPr lang="es-AR" dirty="0">
                <a:solidFill>
                  <a:srgbClr val="000000"/>
                </a:solidFill>
                <a:latin typeface="Gill Sans"/>
              </a:rPr>
              <a:t>seguidas durante la jornada laboral habitual.</a:t>
            </a:r>
            <a:endParaRPr lang="es-AR" dirty="0"/>
          </a:p>
          <a:p>
            <a:pPr>
              <a:buFont typeface="+mj-lt"/>
              <a:buAutoNum type="arabicPeriod"/>
            </a:pPr>
            <a:r>
              <a:rPr lang="es-AR" dirty="0">
                <a:solidFill>
                  <a:srgbClr val="000000"/>
                </a:solidFill>
                <a:latin typeface="Gill Sans"/>
              </a:rPr>
              <a:t>Bipedestación con </a:t>
            </a:r>
            <a:r>
              <a:rPr lang="es-AR" b="1" dirty="0">
                <a:solidFill>
                  <a:srgbClr val="000000"/>
                </a:solidFill>
                <a:latin typeface="Gill Sans"/>
              </a:rPr>
              <a:t>deambulación restringida</a:t>
            </a:r>
            <a:r>
              <a:rPr lang="es-AR" dirty="0">
                <a:solidFill>
                  <a:srgbClr val="000000"/>
                </a:solidFill>
                <a:latin typeface="Gill Sans"/>
              </a:rPr>
              <a:t>: El trabajador deambula </a:t>
            </a:r>
            <a:r>
              <a:rPr lang="es-AR" b="1" dirty="0">
                <a:solidFill>
                  <a:srgbClr val="000000"/>
                </a:solidFill>
                <a:latin typeface="Gill Sans"/>
              </a:rPr>
              <a:t>menos de CIEN (100) metros por hora durante por lo menos TRES (3) horas seguidas durante la jornada laboral habitual.</a:t>
            </a:r>
            <a:endParaRPr lang="es-AR" b="1" dirty="0"/>
          </a:p>
          <a:p>
            <a:pPr>
              <a:buFont typeface="+mj-lt"/>
              <a:buAutoNum type="arabicPeriod"/>
            </a:pPr>
            <a:r>
              <a:rPr lang="es-AR" b="1" dirty="0">
                <a:solidFill>
                  <a:srgbClr val="000000"/>
                </a:solidFill>
                <a:latin typeface="Gill Sans"/>
              </a:rPr>
              <a:t>Bipedestación con portación de cargas</a:t>
            </a:r>
            <a:r>
              <a:rPr lang="es-AR" dirty="0">
                <a:solidFill>
                  <a:srgbClr val="000000"/>
                </a:solidFill>
                <a:latin typeface="Gill Sans"/>
              </a:rPr>
              <a:t>: Tareas en cuyo desarrollo habitual se requiera </a:t>
            </a:r>
            <a:r>
              <a:rPr lang="es-AR" b="1" dirty="0">
                <a:solidFill>
                  <a:srgbClr val="000000"/>
                </a:solidFill>
                <a:latin typeface="Gill Sans"/>
              </a:rPr>
              <a:t>bipedestación prolongada con carga física, dinámica o estática, con aumento de la presión intraabdominal al levantar, trasladar, mover o empujar objetos pesados.</a:t>
            </a:r>
            <a:r>
              <a:rPr lang="es-AR" b="1" dirty="0"/>
              <a:t/>
            </a:r>
            <a:br>
              <a:rPr lang="es-AR" b="1" dirty="0"/>
            </a:br>
            <a:r>
              <a:rPr lang="es-AR" dirty="0"/>
              <a:t/>
            </a:r>
            <a:br>
              <a:rPr lang="es-AR" dirty="0"/>
            </a:br>
            <a:endParaRPr lang="es-AR" dirty="0"/>
          </a:p>
        </p:txBody>
      </p:sp>
    </p:spTree>
    <p:extLst>
      <p:ext uri="{BB962C8B-B14F-4D97-AF65-F5344CB8AC3E}">
        <p14:creationId xmlns:p14="http://schemas.microsoft.com/office/powerpoint/2010/main" val="6812938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238" y="973667"/>
            <a:ext cx="10858499" cy="897995"/>
          </a:xfrm>
        </p:spPr>
        <p:txBody>
          <a:bodyPr/>
          <a:lstStyle/>
          <a:p>
            <a:r>
              <a:rPr lang="es-AR" sz="2800" dirty="0">
                <a:solidFill>
                  <a:srgbClr val="EBEBEB"/>
                </a:solidFill>
              </a:rPr>
              <a:t> Art. 1° del Decreto N° 49/2014.Listado de enfermedades profesionales Modifica a Dec.658/96</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49777378"/>
              </p:ext>
            </p:extLst>
          </p:nvPr>
        </p:nvGraphicFramePr>
        <p:xfrm>
          <a:off x="571499" y="2386013"/>
          <a:ext cx="11044238" cy="3800475"/>
        </p:xfrm>
        <a:graphic>
          <a:graphicData uri="http://schemas.openxmlformats.org/drawingml/2006/table">
            <a:tbl>
              <a:tblPr/>
              <a:tblGrid>
                <a:gridCol w="5522119">
                  <a:extLst>
                    <a:ext uri="{9D8B030D-6E8A-4147-A177-3AD203B41FA5}">
                      <a16:colId xmlns:a16="http://schemas.microsoft.com/office/drawing/2014/main" xmlns="" val="2434677403"/>
                    </a:ext>
                  </a:extLst>
                </a:gridCol>
                <a:gridCol w="5522119">
                  <a:extLst>
                    <a:ext uri="{9D8B030D-6E8A-4147-A177-3AD203B41FA5}">
                      <a16:colId xmlns:a16="http://schemas.microsoft.com/office/drawing/2014/main" xmlns="" val="2983966368"/>
                    </a:ext>
                  </a:extLst>
                </a:gridCol>
              </a:tblGrid>
              <a:tr h="3800475">
                <a:tc>
                  <a:txBody>
                    <a:bodyPr/>
                    <a:lstStyle/>
                    <a:p>
                      <a:pPr marL="285750" indent="-285750" fontAlgn="t">
                        <a:buFont typeface="Wingdings" panose="05000000000000000000" pitchFamily="2" charset="2"/>
                        <a:buChar char="§"/>
                      </a:pPr>
                      <a:r>
                        <a:rPr lang="es-AR" dirty="0">
                          <a:solidFill>
                            <a:srgbClr val="000000"/>
                          </a:solidFill>
                          <a:effectLst/>
                        </a:rPr>
                        <a:t> Hernia Discal Lumbo-Sacra con o sin compromiso radicular que afecte a un solo segmento columnario.</a:t>
                      </a:r>
                    </a:p>
                    <a:p>
                      <a:pPr marL="285750" indent="-285750" fontAlgn="t">
                        <a:buFont typeface="Wingdings" panose="05000000000000000000" pitchFamily="2" charset="2"/>
                        <a:buChar char="§"/>
                      </a:pPr>
                      <a:endParaRPr lang="es-AR" dirty="0">
                        <a:solidFill>
                          <a:srgbClr val="000000"/>
                        </a:solidFill>
                        <a:effectLst/>
                      </a:endParaRPr>
                    </a:p>
                    <a:p>
                      <a:pPr marL="285750" indent="-285750" fontAlgn="t">
                        <a:buFont typeface="Wingdings" panose="05000000000000000000" pitchFamily="2" charset="2"/>
                        <a:buChar char="§"/>
                      </a:pPr>
                      <a:endParaRPr lang="es-AR" dirty="0">
                        <a:solidFill>
                          <a:srgbClr val="000000"/>
                        </a:solidFill>
                        <a:effectLst/>
                      </a:endParaRPr>
                    </a:p>
                    <a:p>
                      <a:pPr marL="285750" indent="-285750" fontAlgn="t">
                        <a:buFont typeface="Wingdings" panose="05000000000000000000" pitchFamily="2" charset="2"/>
                        <a:buChar char="§"/>
                      </a:pPr>
                      <a:endParaRPr lang="es-AR" dirty="0">
                        <a:solidFill>
                          <a:srgbClr val="000000"/>
                        </a:solidFill>
                        <a:effectLst/>
                      </a:endParaRPr>
                    </a:p>
                    <a:p>
                      <a:pPr marL="285750" indent="-285750" fontAlgn="t">
                        <a:buFont typeface="Wingdings" panose="05000000000000000000" pitchFamily="2" charset="2"/>
                        <a:buChar char="§"/>
                      </a:pPr>
                      <a:r>
                        <a:rPr lang="es-AR" dirty="0">
                          <a:solidFill>
                            <a:srgbClr val="000000"/>
                          </a:solidFill>
                          <a:effectLst/>
                        </a:rPr>
                        <a:t>El período durante el cual las tareas descriptas deben ser ejecutadas no debe ser inferior a TRES (3) años cumplidos en forma continua o discontinua mediante el desempeño en jornada habitual completa definida legal o </a:t>
                      </a:r>
                      <a:r>
                        <a:rPr lang="es-AR" b="0" i="0" dirty="0">
                          <a:solidFill>
                            <a:srgbClr val="000000"/>
                          </a:solidFill>
                          <a:effectLst/>
                          <a:latin typeface="Gill Sans"/>
                        </a:rPr>
                        <a:t>convencionalmente.</a:t>
                      </a:r>
                    </a:p>
                    <a:p>
                      <a:pPr marL="285750" indent="-285750" fontAlgn="t">
                        <a:buFont typeface="Wingdings" panose="05000000000000000000" pitchFamily="2" charset="2"/>
                        <a:buChar char="§"/>
                      </a:pPr>
                      <a:endParaRPr lang="es-AR" dirty="0">
                        <a:solidFill>
                          <a:srgbClr val="000000"/>
                        </a:solidFill>
                        <a:effectLst/>
                      </a:endParaRPr>
                    </a:p>
                  </a:txBody>
                  <a:tcPr marT="95250" marB="95250">
                    <a:lnL>
                      <a:noFill/>
                    </a:lnL>
                    <a:lnR>
                      <a:noFill/>
                    </a:lnR>
                    <a:lnT>
                      <a:noFill/>
                    </a:lnT>
                    <a:lnB w="9525" cap="flat" cmpd="sng" algn="ctr">
                      <a:solidFill>
                        <a:srgbClr val="666666"/>
                      </a:solidFill>
                      <a:prstDash val="solid"/>
                      <a:round/>
                      <a:headEnd type="none" w="med" len="med"/>
                      <a:tailEnd type="none" w="med" len="med"/>
                    </a:lnB>
                    <a:solidFill>
                      <a:srgbClr val="FFFFFF"/>
                    </a:solidFill>
                  </a:tcPr>
                </a:tc>
                <a:tc>
                  <a:txBody>
                    <a:bodyPr/>
                    <a:lstStyle/>
                    <a:p>
                      <a:pPr marL="285750" indent="-285750" fontAlgn="t">
                        <a:buFont typeface="Wingdings" panose="05000000000000000000" pitchFamily="2" charset="2"/>
                        <a:buChar char="§"/>
                      </a:pPr>
                      <a:r>
                        <a:rPr lang="es-AR" dirty="0">
                          <a:solidFill>
                            <a:srgbClr val="000000"/>
                          </a:solidFill>
                          <a:effectLst/>
                        </a:rPr>
                        <a:t>Tareas que requieren de movimientos repetitivos y/o posiciones forzadas de la columna vertebral lumbosacra que en su desarrollo requieren levantar, trasladar, mover o empujar objetos pesados.</a:t>
                      </a:r>
                    </a:p>
                    <a:p>
                      <a:pPr marL="285750" indent="-285750" fontAlgn="t">
                        <a:buFont typeface="Wingdings" panose="05000000000000000000" pitchFamily="2" charset="2"/>
                        <a:buChar char="§"/>
                      </a:pPr>
                      <a:endParaRPr lang="es-AR" b="0" i="0" dirty="0">
                        <a:solidFill>
                          <a:srgbClr val="000000"/>
                        </a:solidFill>
                        <a:effectLst/>
                        <a:latin typeface="Gill Sans"/>
                      </a:endParaRPr>
                    </a:p>
                    <a:p>
                      <a:pPr marL="285750" indent="-285750" fontAlgn="t">
                        <a:buFont typeface="Wingdings" panose="05000000000000000000" pitchFamily="2" charset="2"/>
                        <a:buChar char="§"/>
                      </a:pPr>
                      <a:r>
                        <a:rPr lang="es-AR" b="0" i="0" dirty="0">
                          <a:solidFill>
                            <a:srgbClr val="000000"/>
                          </a:solidFill>
                          <a:effectLst/>
                          <a:latin typeface="Gill Sans"/>
                        </a:rPr>
                        <a:t>Se considerarán Gestos Repetitivos aquellos movimientos continuos y repetidos efectuados durante la jornada laboral en los que se utilizan un mismo conjunto osteo-mio-neuro-articular de la columna lumbosacra.</a:t>
                      </a:r>
                      <a:endParaRPr lang="es-AR" dirty="0">
                        <a:solidFill>
                          <a:srgbClr val="000000"/>
                        </a:solidFill>
                        <a:effectLst/>
                      </a:endParaRPr>
                    </a:p>
                  </a:txBody>
                  <a:tcPr marT="95250" marB="95250">
                    <a:lnL>
                      <a:noFill/>
                    </a:lnL>
                    <a:lnR>
                      <a:noFill/>
                    </a:lnR>
                    <a:lnT>
                      <a:noFill/>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xmlns="" val="1870953073"/>
                  </a:ext>
                </a:extLst>
              </a:tr>
            </a:tbl>
          </a:graphicData>
        </a:graphic>
      </p:graphicFrame>
    </p:spTree>
    <p:extLst>
      <p:ext uri="{BB962C8B-B14F-4D97-AF65-F5344CB8AC3E}">
        <p14:creationId xmlns:p14="http://schemas.microsoft.com/office/powerpoint/2010/main" val="24999490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Recomendación 194.LEP.OIT</a:t>
            </a:r>
          </a:p>
        </p:txBody>
      </p:sp>
      <p:sp>
        <p:nvSpPr>
          <p:cNvPr id="3" name="Marcador de contenido 2"/>
          <p:cNvSpPr>
            <a:spLocks noGrp="1"/>
          </p:cNvSpPr>
          <p:nvPr>
            <p:ph idx="1"/>
          </p:nvPr>
        </p:nvSpPr>
        <p:spPr/>
        <p:txBody>
          <a:bodyPr>
            <a:normAutofit/>
          </a:bodyPr>
          <a:lstStyle/>
          <a:p>
            <a:r>
              <a:rPr lang="es-AR" sz="2000" dirty="0"/>
              <a:t>2.4. Trastornos mentales y del comportamiento</a:t>
            </a:r>
          </a:p>
          <a:p>
            <a:pPr lvl="1"/>
            <a:r>
              <a:rPr lang="es-AR" sz="2000" dirty="0"/>
              <a:t> 2.4.1. Trastorno de estrés postraumático </a:t>
            </a:r>
          </a:p>
          <a:p>
            <a:pPr lvl="1"/>
            <a:r>
              <a:rPr lang="es-AR" sz="2000" dirty="0"/>
              <a:t>2.4.2. Otros trastornos mentales o del comportamiento no mencionados en el punto anterior cuando se haya establecido, científicamente o por métodos adecuados a las condiciones y la práctica nacionales, un vínculo directo entre la exposición a factores de riesgo que resulte de las actividades laborales y el (los) trastorno(s) mentales o del comportamiento contraído(s) por el trabajador </a:t>
            </a:r>
          </a:p>
        </p:txBody>
      </p:sp>
    </p:spTree>
    <p:extLst>
      <p:ext uri="{BB962C8B-B14F-4D97-AF65-F5344CB8AC3E}">
        <p14:creationId xmlns:p14="http://schemas.microsoft.com/office/powerpoint/2010/main" val="38757915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671513"/>
            <a:ext cx="9975009" cy="1228725"/>
          </a:xfrm>
        </p:spPr>
        <p:txBody>
          <a:bodyPr/>
          <a:lstStyle/>
          <a:p>
            <a:r>
              <a:rPr lang="es-AR" dirty="0"/>
              <a:t>Resolución 762/2013.SRT. Protocolo de Prestaciones Médicas en Psiquiatría.</a:t>
            </a:r>
          </a:p>
        </p:txBody>
      </p:sp>
      <p:sp>
        <p:nvSpPr>
          <p:cNvPr id="3" name="Marcador de contenido 2"/>
          <p:cNvSpPr>
            <a:spLocks noGrp="1"/>
          </p:cNvSpPr>
          <p:nvPr>
            <p:ph idx="1"/>
          </p:nvPr>
        </p:nvSpPr>
        <p:spPr>
          <a:xfrm>
            <a:off x="414338" y="2286000"/>
            <a:ext cx="11301412" cy="4300538"/>
          </a:xfrm>
        </p:spPr>
        <p:txBody>
          <a:bodyPr>
            <a:normAutofit/>
          </a:bodyPr>
          <a:lstStyle/>
          <a:p>
            <a:r>
              <a:rPr lang="es-AR" sz="3200" dirty="0"/>
              <a:t>Las afecciones psiquiátricas cuyo tratamiento se encuentra protocolizado, son las derivadas de :</a:t>
            </a:r>
          </a:p>
          <a:p>
            <a:pPr lvl="1"/>
            <a:r>
              <a:rPr lang="es-AR" sz="3200" dirty="0"/>
              <a:t>las enfermedades profesionales permanentes que figuran en el </a:t>
            </a:r>
            <a:r>
              <a:rPr lang="es-AR" sz="3200" b="1" dirty="0"/>
              <a:t>listado</a:t>
            </a:r>
          </a:p>
          <a:p>
            <a:pPr lvl="1"/>
            <a:r>
              <a:rPr lang="es-AR" sz="3200" dirty="0"/>
              <a:t> las emergentes de los </a:t>
            </a:r>
            <a:r>
              <a:rPr lang="es-AR" sz="3200" b="1" dirty="0"/>
              <a:t>tramites de enfermedad profesional no listadas </a:t>
            </a:r>
          </a:p>
          <a:p>
            <a:pPr lvl="1"/>
            <a:r>
              <a:rPr lang="es-AR" sz="3200" dirty="0"/>
              <a:t> secuelas de </a:t>
            </a:r>
            <a:r>
              <a:rPr lang="es-AR" sz="3200" b="1" dirty="0"/>
              <a:t>accidentes de trabajo</a:t>
            </a:r>
            <a:r>
              <a:rPr lang="es-AR" sz="3200" dirty="0"/>
              <a:t>.</a:t>
            </a:r>
          </a:p>
        </p:txBody>
      </p:sp>
    </p:spTree>
    <p:extLst>
      <p:ext uri="{BB962C8B-B14F-4D97-AF65-F5344CB8AC3E}">
        <p14:creationId xmlns:p14="http://schemas.microsoft.com/office/powerpoint/2010/main" val="39306030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7263" y="771525"/>
            <a:ext cx="10244137" cy="1142999"/>
          </a:xfrm>
        </p:spPr>
        <p:txBody>
          <a:bodyPr/>
          <a:lstStyle/>
          <a:p>
            <a:r>
              <a:rPr lang="es-AR" dirty="0"/>
              <a:t>Resolución 762/2013.SRT. Protocolo de Prestaciones Médicas en Psiquiatría.</a:t>
            </a:r>
          </a:p>
        </p:txBody>
      </p:sp>
      <p:sp>
        <p:nvSpPr>
          <p:cNvPr id="3" name="Marcador de contenido 2"/>
          <p:cNvSpPr>
            <a:spLocks noGrp="1"/>
          </p:cNvSpPr>
          <p:nvPr>
            <p:ph idx="1"/>
          </p:nvPr>
        </p:nvSpPr>
        <p:spPr>
          <a:xfrm>
            <a:off x="571500" y="2743199"/>
            <a:ext cx="11072813" cy="3800475"/>
          </a:xfrm>
        </p:spPr>
        <p:txBody>
          <a:bodyPr>
            <a:normAutofit/>
          </a:bodyPr>
          <a:lstStyle/>
          <a:p>
            <a:r>
              <a:rPr lang="es-AR" sz="2800" dirty="0"/>
              <a:t>A) </a:t>
            </a:r>
            <a:r>
              <a:rPr lang="es-AR" sz="2800" b="1" dirty="0"/>
              <a:t>Reacciones vivenciales anormales neuróticas</a:t>
            </a:r>
            <a:r>
              <a:rPr lang="es-AR" sz="2800" dirty="0"/>
              <a:t>/desarrollos vivenciales anormales neuróticos. </a:t>
            </a:r>
            <a:r>
              <a:rPr lang="es-AR" sz="2800" b="1" dirty="0"/>
              <a:t>estrés postraumático</a:t>
            </a:r>
          </a:p>
          <a:p>
            <a:r>
              <a:rPr lang="es-AR" sz="2800" dirty="0"/>
              <a:t>B) </a:t>
            </a:r>
            <a:r>
              <a:rPr lang="es-AR" sz="2800" b="1" dirty="0"/>
              <a:t>Estados psicóticos </a:t>
            </a:r>
            <a:r>
              <a:rPr lang="es-AR" sz="2800" dirty="0"/>
              <a:t>postraumáticos </a:t>
            </a:r>
            <a:r>
              <a:rPr lang="es-AR" sz="2800" dirty="0">
                <a:solidFill>
                  <a:srgbClr val="000000"/>
                </a:solidFill>
                <a:latin typeface="Century Gothic" panose="020B0502020202020204" pitchFamily="34" charset="0"/>
              </a:rPr>
              <a:t>pasajeros o duraderos, que tengan un nexo causal específico de índole laboral. </a:t>
            </a:r>
            <a:r>
              <a:rPr lang="es-AR" sz="2800" b="1" dirty="0">
                <a:solidFill>
                  <a:srgbClr val="000000"/>
                </a:solidFill>
                <a:latin typeface="Century Gothic" panose="020B0502020202020204" pitchFamily="34" charset="0"/>
              </a:rPr>
              <a:t>Deberá efectuarse un cuidadoso diagnóstico diferencial con cuadros psicóticos de naturaleza inculpable.</a:t>
            </a:r>
          </a:p>
          <a:p>
            <a:r>
              <a:rPr lang="es-AR" sz="2800" dirty="0">
                <a:latin typeface="Century Gothic" panose="020B0502020202020204" pitchFamily="34" charset="0"/>
              </a:rPr>
              <a:t>C) </a:t>
            </a:r>
            <a:r>
              <a:rPr lang="es-AR" sz="2800" b="1" dirty="0">
                <a:latin typeface="Century Gothic" panose="020B0502020202020204" pitchFamily="34" charset="0"/>
              </a:rPr>
              <a:t>Desordenes mentales orgánicos </a:t>
            </a:r>
            <a:r>
              <a:rPr lang="es-AR" sz="2800" dirty="0">
                <a:latin typeface="Century Gothic" panose="020B0502020202020204" pitchFamily="34" charset="0"/>
              </a:rPr>
              <a:t>con o sin psicosis </a:t>
            </a:r>
          </a:p>
        </p:txBody>
      </p:sp>
    </p:spTree>
    <p:extLst>
      <p:ext uri="{BB962C8B-B14F-4D97-AF65-F5344CB8AC3E}">
        <p14:creationId xmlns:p14="http://schemas.microsoft.com/office/powerpoint/2010/main" val="37685571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560671" cy="706964"/>
          </a:xfrm>
        </p:spPr>
        <p:txBody>
          <a:bodyPr/>
          <a:lstStyle/>
          <a:p>
            <a:r>
              <a:rPr lang="es-AR" dirty="0"/>
              <a:t>Resolución 762/2013.SRT. Protocolo de Prestaciones Médicas en Psiquiatría.</a:t>
            </a:r>
          </a:p>
        </p:txBody>
      </p:sp>
      <p:sp>
        <p:nvSpPr>
          <p:cNvPr id="3" name="Marcador de contenido 2"/>
          <p:cNvSpPr>
            <a:spLocks noGrp="1"/>
          </p:cNvSpPr>
          <p:nvPr>
            <p:ph idx="1"/>
          </p:nvPr>
        </p:nvSpPr>
        <p:spPr>
          <a:xfrm>
            <a:off x="585788" y="2271713"/>
            <a:ext cx="11044237" cy="4257675"/>
          </a:xfrm>
        </p:spPr>
        <p:txBody>
          <a:bodyPr>
            <a:normAutofit fontScale="92500" lnSpcReduction="20000"/>
          </a:bodyPr>
          <a:lstStyle/>
          <a:p>
            <a:r>
              <a:rPr lang="es-AR" b="1" dirty="0"/>
              <a:t>No corresponderá </a:t>
            </a:r>
            <a:r>
              <a:rPr lang="es-AR" dirty="0"/>
              <a:t>el otorgamiento de prestaciones psiquiátricas (psicofarmacológicas y/o psicoterapéuticas) a cargo de la A.R.T. en los casos que se detalla a continuación:</a:t>
            </a:r>
            <a:br>
              <a:rPr lang="es-AR" dirty="0"/>
            </a:br>
            <a:r>
              <a:rPr lang="es-AR" dirty="0"/>
              <a:t/>
            </a:r>
            <a:br>
              <a:rPr lang="es-AR" dirty="0"/>
            </a:br>
            <a:r>
              <a:rPr lang="es-AR" dirty="0"/>
              <a:t>* Cuadros psicopatológicos de </a:t>
            </a:r>
            <a:r>
              <a:rPr lang="es-AR" b="1" dirty="0"/>
              <a:t>etiología congénita </a:t>
            </a:r>
            <a:r>
              <a:rPr lang="es-AR" dirty="0"/>
              <a:t>(oligofrenias o retardos mentales).</a:t>
            </a:r>
            <a:br>
              <a:rPr lang="es-AR" dirty="0"/>
            </a:br>
            <a:r>
              <a:rPr lang="es-AR" dirty="0"/>
              <a:t/>
            </a:r>
            <a:br>
              <a:rPr lang="es-AR" dirty="0"/>
            </a:br>
            <a:r>
              <a:rPr lang="es-AR" dirty="0"/>
              <a:t>* Psicosis de fundamento corporal desconocido (Esquizofrenias, Parafrenia, Paranoia, Psicosis Afectivas).</a:t>
            </a:r>
            <a:br>
              <a:rPr lang="es-AR" dirty="0"/>
            </a:br>
            <a:r>
              <a:rPr lang="es-AR" dirty="0"/>
              <a:t/>
            </a:r>
            <a:br>
              <a:rPr lang="es-AR" dirty="0"/>
            </a:br>
            <a:r>
              <a:rPr lang="es-AR" dirty="0"/>
              <a:t>* Cuadros en los que se comprueban </a:t>
            </a:r>
            <a:r>
              <a:rPr lang="es-AR" b="1" dirty="0"/>
              <a:t>tendencias finalistas </a:t>
            </a:r>
            <a:r>
              <a:rPr lang="es-AR" dirty="0"/>
              <a:t>(Neurosis de Renta, beneficio secundario de la enfermedad, simulación).</a:t>
            </a:r>
            <a:br>
              <a:rPr lang="es-AR" dirty="0"/>
            </a:br>
            <a:r>
              <a:rPr lang="es-AR" dirty="0"/>
              <a:t/>
            </a:r>
            <a:br>
              <a:rPr lang="es-AR" dirty="0"/>
            </a:br>
            <a:r>
              <a:rPr lang="es-AR" dirty="0"/>
              <a:t>* Hallazgos de los estudios complementarios que </a:t>
            </a:r>
            <a:r>
              <a:rPr lang="es-AR" b="1" dirty="0"/>
              <a:t>no tengan expresión clínica</a:t>
            </a:r>
            <a:r>
              <a:rPr lang="es-AR" dirty="0"/>
              <a:t>.</a:t>
            </a:r>
            <a:br>
              <a:rPr lang="es-AR" dirty="0"/>
            </a:br>
            <a:r>
              <a:rPr lang="es-AR" dirty="0"/>
              <a:t/>
            </a:r>
            <a:br>
              <a:rPr lang="es-AR" dirty="0"/>
            </a:br>
            <a:r>
              <a:rPr lang="es-AR" dirty="0"/>
              <a:t>* Hallazgos patológicos en los que </a:t>
            </a:r>
            <a:r>
              <a:rPr lang="es-AR" b="1" dirty="0"/>
              <a:t>no quedó comprobada debidamente la naturaleza laboral</a:t>
            </a:r>
            <a:r>
              <a:rPr lang="es-AR" dirty="0"/>
              <a:t>.</a:t>
            </a:r>
            <a:br>
              <a:rPr lang="es-AR" dirty="0"/>
            </a:br>
            <a:r>
              <a:rPr lang="es-AR" dirty="0"/>
              <a:t/>
            </a:r>
            <a:br>
              <a:rPr lang="es-AR" dirty="0"/>
            </a:br>
            <a:r>
              <a:rPr lang="es-AR" dirty="0"/>
              <a:t>* Síntomas aducidos que </a:t>
            </a:r>
            <a:r>
              <a:rPr lang="es-AR" b="1" dirty="0"/>
              <a:t>no se objetiven en el examen clínico psiquiátrico</a:t>
            </a:r>
            <a:r>
              <a:rPr lang="es-AR" dirty="0"/>
              <a:t>.</a:t>
            </a:r>
            <a:br>
              <a:rPr lang="es-AR" dirty="0"/>
            </a:br>
            <a:r>
              <a:rPr lang="es-AR" dirty="0"/>
              <a:t/>
            </a:r>
            <a:br>
              <a:rPr lang="es-AR" dirty="0"/>
            </a:br>
            <a:r>
              <a:rPr lang="es-AR" dirty="0"/>
              <a:t>* Manifestaciones conductuales que </a:t>
            </a:r>
            <a:r>
              <a:rPr lang="es-AR" b="1" dirty="0"/>
              <a:t>no guarden una coherencia sindromática esperable </a:t>
            </a:r>
            <a:r>
              <a:rPr lang="es-AR" dirty="0"/>
              <a:t>con los hechos denunciad</a:t>
            </a:r>
          </a:p>
        </p:txBody>
      </p:sp>
    </p:spTree>
    <p:extLst>
      <p:ext uri="{BB962C8B-B14F-4D97-AF65-F5344CB8AC3E}">
        <p14:creationId xmlns:p14="http://schemas.microsoft.com/office/powerpoint/2010/main" val="1846569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1800" u="sng" dirty="0" smtClean="0"/>
              <a:t>INCONSTITUCIONALIDAD DEL SISTEMA DE COMISION MEDICA: a partir del Fallo de la C.S.J.N. en autos “</a:t>
            </a:r>
            <a:r>
              <a:rPr lang="es-AR" sz="1800" u="sng" dirty="0" smtClean="0">
                <a:solidFill>
                  <a:srgbClr val="EBEBEB"/>
                </a:solidFill>
              </a:rPr>
              <a:t>Castillo </a:t>
            </a:r>
            <a:r>
              <a:rPr lang="es-AR" sz="1800" u="sng" dirty="0">
                <a:solidFill>
                  <a:srgbClr val="EBEBEB"/>
                </a:solidFill>
              </a:rPr>
              <a:t>c/ Cerámica Alberdi”, Sentencia del 7 de Septiembre de 2004: </a:t>
            </a:r>
            <a:endParaRPr lang="es-ES" sz="1800" dirty="0"/>
          </a:p>
        </p:txBody>
      </p:sp>
      <p:sp>
        <p:nvSpPr>
          <p:cNvPr id="3" name="2 Marcador de contenido"/>
          <p:cNvSpPr>
            <a:spLocks noGrp="1"/>
          </p:cNvSpPr>
          <p:nvPr>
            <p:ph idx="1"/>
          </p:nvPr>
        </p:nvSpPr>
        <p:spPr/>
        <p:txBody>
          <a:bodyPr>
            <a:normAutofit/>
          </a:bodyPr>
          <a:lstStyle/>
          <a:p>
            <a:r>
              <a:rPr lang="es-ES" sz="2800" i="1" dirty="0" smtClean="0"/>
              <a:t>Se cuestionaba el </a:t>
            </a:r>
            <a:r>
              <a:rPr lang="es-ES" sz="2800" i="1" dirty="0"/>
              <a:t>otorgamiento de facultades jurisdiccionales a órganos de la </a:t>
            </a:r>
            <a:r>
              <a:rPr lang="es-ES" sz="2800" i="1" dirty="0" smtClean="0"/>
              <a:t>administración (COMISIONES MEDICAS); lo que implica un desconocimiento  a </a:t>
            </a:r>
            <a:r>
              <a:rPr lang="es-ES" sz="2800" i="1" dirty="0"/>
              <a:t>lo dispuesto en los artículos </a:t>
            </a:r>
            <a:r>
              <a:rPr lang="es-ES" sz="2800" i="1" dirty="0" smtClean="0"/>
              <a:t>18 de la C.N., </a:t>
            </a:r>
            <a:r>
              <a:rPr lang="es-ES" sz="2800" i="1" dirty="0"/>
              <a:t>que garantiza la defensa en juicio de la persona y sus </a:t>
            </a:r>
            <a:r>
              <a:rPr lang="es-ES" sz="2800" i="1" dirty="0" smtClean="0"/>
              <a:t>derechos</a:t>
            </a:r>
            <a:r>
              <a:rPr lang="es-ES" sz="2800" i="1" dirty="0"/>
              <a:t> </a:t>
            </a:r>
            <a:r>
              <a:rPr lang="es-ES" sz="2800" i="1" dirty="0" smtClean="0"/>
              <a:t>y el juzgamiento por el juez natural.-</a:t>
            </a:r>
            <a:endParaRPr lang="es-ES" sz="2800" dirty="0"/>
          </a:p>
        </p:txBody>
      </p:sp>
    </p:spTree>
    <p:extLst>
      <p:ext uri="{BB962C8B-B14F-4D97-AF65-F5344CB8AC3E}">
        <p14:creationId xmlns:p14="http://schemas.microsoft.com/office/powerpoint/2010/main" val="26594304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4954" y="973668"/>
            <a:ext cx="8761413" cy="1098020"/>
          </a:xfrm>
        </p:spPr>
        <p:txBody>
          <a:bodyPr/>
          <a:lstStyle/>
          <a:p>
            <a:r>
              <a:rPr lang="es-AR" b="1" dirty="0">
                <a:solidFill>
                  <a:srgbClr val="000000"/>
                </a:solidFill>
                <a:latin typeface="Gill Sans"/>
              </a:rPr>
              <a:t>Ley </a:t>
            </a:r>
            <a:r>
              <a:rPr lang="es-AR" b="1" dirty="0" smtClean="0">
                <a:solidFill>
                  <a:srgbClr val="000000"/>
                </a:solidFill>
                <a:latin typeface="Gill Sans"/>
              </a:rPr>
              <a:t>27348</a:t>
            </a:r>
            <a:r>
              <a:rPr lang="es-AR" dirty="0" smtClean="0"/>
              <a:t> </a:t>
            </a:r>
            <a:r>
              <a:rPr lang="es-AR" b="1" dirty="0" smtClean="0">
                <a:solidFill>
                  <a:srgbClr val="000000"/>
                </a:solidFill>
                <a:latin typeface="Gill Sans"/>
              </a:rPr>
              <a:t>Complementaria </a:t>
            </a:r>
            <a:r>
              <a:rPr lang="es-AR" b="1" dirty="0">
                <a:solidFill>
                  <a:srgbClr val="000000"/>
                </a:solidFill>
                <a:latin typeface="Gill Sans"/>
              </a:rPr>
              <a:t>de la Ley sobre Riesgos del Trabajo</a:t>
            </a:r>
            <a:r>
              <a:rPr lang="es-AR" b="1" dirty="0" smtClean="0">
                <a:solidFill>
                  <a:srgbClr val="000000"/>
                </a:solidFill>
                <a:latin typeface="Gill Sans"/>
              </a:rPr>
              <a:t>. (2017)</a:t>
            </a:r>
            <a:endParaRPr lang="es-ES" dirty="0"/>
          </a:p>
        </p:txBody>
      </p:sp>
      <p:sp>
        <p:nvSpPr>
          <p:cNvPr id="3" name="2 Marcador de contenido"/>
          <p:cNvSpPr>
            <a:spLocks noGrp="1"/>
          </p:cNvSpPr>
          <p:nvPr>
            <p:ph idx="1"/>
          </p:nvPr>
        </p:nvSpPr>
        <p:spPr>
          <a:xfrm>
            <a:off x="1154954" y="2214563"/>
            <a:ext cx="8825659" cy="3805237"/>
          </a:xfrm>
        </p:spPr>
        <p:txBody>
          <a:bodyPr>
            <a:normAutofit fontScale="85000" lnSpcReduction="10000"/>
          </a:bodyPr>
          <a:lstStyle/>
          <a:p>
            <a:pPr algn="just"/>
            <a:r>
              <a:rPr lang="es-AR" dirty="0"/>
              <a:t/>
            </a:r>
            <a:br>
              <a:rPr lang="es-AR" dirty="0"/>
            </a:br>
            <a:r>
              <a:rPr lang="es-AR" dirty="0" smtClean="0"/>
              <a:t>“…ARTÍCULO </a:t>
            </a:r>
            <a:r>
              <a:rPr lang="es-AR" dirty="0"/>
              <a:t>1° — </a:t>
            </a:r>
            <a:r>
              <a:rPr lang="es-AR" dirty="0" err="1"/>
              <a:t>Dispónese</a:t>
            </a:r>
            <a:r>
              <a:rPr lang="es-AR" dirty="0"/>
              <a:t> que la actuación de las comisiones médicas jurisdiccionales creadas por el artículo 51 de la ley 24.241 y sus modificatorias, constituirá la instancia administrativa previa, de carácter obligatorio y excluyente de toda otra intervención, para que el trabajador afectado, </a:t>
            </a:r>
            <a:r>
              <a:rPr lang="es-AR" b="1" i="1" u="sng" dirty="0"/>
              <a:t>contando con el debido patrocinio letrado</a:t>
            </a:r>
            <a:r>
              <a:rPr lang="es-AR" dirty="0"/>
              <a:t>, solicite la determinación del carácter profesional de su enfermedad o contingencia, la determinación de su incapacidad y las correspondientes prestaciones dinerarias previstas en la Ley de Riesgos del </a:t>
            </a:r>
            <a:r>
              <a:rPr lang="es-AR" dirty="0" smtClean="0"/>
              <a:t>Trabajo...”</a:t>
            </a:r>
          </a:p>
          <a:p>
            <a:pPr algn="just"/>
            <a:r>
              <a:rPr lang="es-AR" dirty="0"/>
              <a:t>Será competente la comisión médica jurisdiccional </a:t>
            </a:r>
            <a:r>
              <a:rPr lang="es-AR" dirty="0" smtClean="0"/>
              <a:t>correspondiente, a opción </a:t>
            </a:r>
          </a:p>
          <a:p>
            <a:pPr marL="0" indent="0" algn="just">
              <a:buNone/>
            </a:pPr>
            <a:r>
              <a:rPr lang="es-AR" dirty="0"/>
              <a:t> </a:t>
            </a:r>
            <a:r>
              <a:rPr lang="es-AR" dirty="0" smtClean="0"/>
              <a:t>       del trabajador:</a:t>
            </a:r>
          </a:p>
          <a:p>
            <a:pPr marL="0" indent="0" algn="just">
              <a:buNone/>
            </a:pPr>
            <a:r>
              <a:rPr lang="es-AR" dirty="0"/>
              <a:t> </a:t>
            </a:r>
            <a:r>
              <a:rPr lang="es-AR" dirty="0" smtClean="0"/>
              <a:t>      a).- </a:t>
            </a:r>
            <a:r>
              <a:rPr lang="es-AR" dirty="0"/>
              <a:t>al domicilio del </a:t>
            </a:r>
            <a:r>
              <a:rPr lang="es-AR" dirty="0" smtClean="0"/>
              <a:t>trabajador; o</a:t>
            </a:r>
          </a:p>
          <a:p>
            <a:pPr marL="0" indent="0" algn="just">
              <a:buNone/>
            </a:pPr>
            <a:r>
              <a:rPr lang="es-AR" dirty="0"/>
              <a:t> </a:t>
            </a:r>
            <a:r>
              <a:rPr lang="es-AR" dirty="0" smtClean="0"/>
              <a:t>      b).- al </a:t>
            </a:r>
            <a:r>
              <a:rPr lang="es-AR" dirty="0"/>
              <a:t>lugar de efectiva prestación de servicios por el </a:t>
            </a:r>
            <a:r>
              <a:rPr lang="es-AR" dirty="0" smtClean="0"/>
              <a:t>trabajador; o</a:t>
            </a:r>
            <a:endParaRPr lang="es-AR" dirty="0"/>
          </a:p>
          <a:p>
            <a:pPr marL="0" indent="0" algn="just">
              <a:buNone/>
            </a:pPr>
            <a:r>
              <a:rPr lang="es-AR" dirty="0" smtClean="0"/>
              <a:t>       d).-  </a:t>
            </a:r>
            <a:r>
              <a:rPr lang="es-AR" dirty="0"/>
              <a:t>al domicilio donde habitualmente aquel se reporta, a opción del trabajador </a:t>
            </a:r>
            <a:r>
              <a:rPr lang="es-AR" dirty="0" smtClean="0"/>
              <a:t>.-</a:t>
            </a:r>
          </a:p>
        </p:txBody>
      </p:sp>
    </p:spTree>
    <p:extLst>
      <p:ext uri="{BB962C8B-B14F-4D97-AF65-F5344CB8AC3E}">
        <p14:creationId xmlns:p14="http://schemas.microsoft.com/office/powerpoint/2010/main" val="2817425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772</TotalTime>
  <Words>9550</Words>
  <Application>Microsoft Office PowerPoint</Application>
  <PresentationFormat>Personalizado</PresentationFormat>
  <Paragraphs>731</Paragraphs>
  <Slides>130</Slides>
  <Notes>0</Notes>
  <HiddenSlides>0</HiddenSlides>
  <MMClips>0</MMClips>
  <ScaleCrop>false</ScaleCrop>
  <HeadingPairs>
    <vt:vector size="4" baseType="variant">
      <vt:variant>
        <vt:lpstr>Tema</vt:lpstr>
      </vt:variant>
      <vt:variant>
        <vt:i4>1</vt:i4>
      </vt:variant>
      <vt:variant>
        <vt:lpstr>Títulos de diapositiva</vt:lpstr>
      </vt:variant>
      <vt:variant>
        <vt:i4>130</vt:i4>
      </vt:variant>
    </vt:vector>
  </HeadingPairs>
  <TitlesOfParts>
    <vt:vector size="131" baseType="lpstr">
      <vt:lpstr>Sala de reuniones Ion</vt:lpstr>
      <vt:lpstr>El problema de la salud ocupacional en el medio bancario</vt:lpstr>
      <vt:lpstr>¿Por qué y para que hay médicos en las empresas?</vt:lpstr>
      <vt:lpstr>Presentación de PowerPoint</vt:lpstr>
      <vt:lpstr>“La Salud ocupacional es una importante estrategia no solamente para asegurar la salud de los trabajadores sino también   para contribuir positivamente a la productividad, satisfacción laboral, y de esta manera a la calidad de los individuos y la sociedad”</vt:lpstr>
      <vt:lpstr>No obstante la Salud ocupacional sigue  siendo vista por las empresas no como una inversión …… sino como un costo. </vt:lpstr>
      <vt:lpstr>Binomio fundamental</vt:lpstr>
      <vt:lpstr>¿Como se define Salud y como se define Trabajo?</vt:lpstr>
      <vt:lpstr>         Definición de Salud</vt:lpstr>
      <vt:lpstr>Definición de Trabajo (OIT)</vt:lpstr>
      <vt:lpstr>Pero la OIT destaca la categoria de Trabajo decente</vt:lpstr>
      <vt:lpstr>Trabajo decente es un concepto que busca expresar lo que debería ser, en un mundo globalizado, un buen trabajo o un empleo digno. El trabajo que dignifica y permite el desarrollo de las propias capacidades no es cualquier trabajo. No es decente el trabajo que se realiza sin respeto a los principios y derechos laborales fundamentales, ni el que no permite un ingreso justo y proporcional al esfuerzo realizado, sin discriminación de genero o de cualquier otro tipo, ni el que se lleva a cabo sin protección social, ni aquel que excluye el dialogo social y el tripartismo.</vt:lpstr>
      <vt:lpstr>Interacción entre Trabajo y Salud</vt:lpstr>
      <vt:lpstr>           Dupla entre trabajo y salud</vt:lpstr>
      <vt:lpstr>El trabajo como factor de salud</vt:lpstr>
      <vt:lpstr>Trabajo como riesgo de salud</vt:lpstr>
      <vt:lpstr>Entonces surge la Salud Ocupacional como un conjunto de actividades que tratan sobre esta la interacción de esta dupla</vt:lpstr>
      <vt:lpstr>Definición de Salud ocupacional según la OMS</vt:lpstr>
      <vt:lpstr>Presentación de PowerPoint</vt:lpstr>
      <vt:lpstr>Recomendaciones y Convenios de OIT</vt:lpstr>
      <vt:lpstr>Recomendaciones OIT</vt:lpstr>
      <vt:lpstr>Dos OBJETIVOS FUNDAMENTALES en el Espíritu de las Recomendaciones de la OIT</vt:lpstr>
      <vt:lpstr>             Convenios OIT</vt:lpstr>
      <vt:lpstr>Servicios de Medicina del Trabajo (SMT)</vt:lpstr>
      <vt:lpstr>                         R 112 OIT.SMT</vt:lpstr>
      <vt:lpstr>                      R 112 OIT.SMT</vt:lpstr>
      <vt:lpstr>Art 8.Los SMT otorgan asesoramiento a la dirección y a los trabajadores en:</vt:lpstr>
      <vt:lpstr>              R112.SMT (funciones bis)</vt:lpstr>
      <vt:lpstr>R112.Parte V.Personal e instalaciones</vt:lpstr>
      <vt:lpstr>¿Qué es Prevención en Salud?</vt:lpstr>
      <vt:lpstr>¿Qué es medicina preventiva?</vt:lpstr>
      <vt:lpstr>                   Tipos de prevención</vt:lpstr>
      <vt:lpstr>Presentación de PowerPoint</vt:lpstr>
      <vt:lpstr>¿Cuál es el marco legal de la Salud ocupacional?</vt:lpstr>
      <vt:lpstr>       Marco legal de la salud ocupacional</vt:lpstr>
      <vt:lpstr>¿Qué nos dice la Constitución Nacional sobre Salud y Trabajo?</vt:lpstr>
      <vt:lpstr>Art.14.Constitución de La Nación Argentina</vt:lpstr>
      <vt:lpstr>Art 14 bis. Constitución de La Nación Argentina</vt:lpstr>
      <vt:lpstr>Art.14 bis. Constitución de La Nación Argentina</vt:lpstr>
      <vt:lpstr>Art.41. Constitución de La Nación Argentina</vt:lpstr>
      <vt:lpstr>Art.42. Constitución de La Nación Argentina</vt:lpstr>
      <vt:lpstr>Art.75.Inc.22. Cap. IV . De las atribuciones del Congreso. Constitución de La Nación Argentina.1994</vt:lpstr>
      <vt:lpstr>Convenios suscriptos según la CN</vt:lpstr>
      <vt:lpstr>Fuerza de ley de los tratados internacionales</vt:lpstr>
      <vt:lpstr>Pacto Internacional de Derechos Económicos, Sociales y Culturales</vt:lpstr>
      <vt:lpstr>Declaración Americana de los Derechos y Deberes del Hombre, art. XI.</vt:lpstr>
      <vt:lpstr>Declaración Universal de Derechos Humanos, Art. 25</vt:lpstr>
      <vt:lpstr>Ley de Contratos de Trabajo</vt:lpstr>
      <vt:lpstr>    LCT. Ley 20744.Articulos competentes a salud 1/2 </vt:lpstr>
      <vt:lpstr>LCT. Ley 20744.Articulos competentes a salud 2/2 </vt:lpstr>
      <vt:lpstr>Art.75 –Deber de seguridad (Art.1 Ley Nº 27.323 )</vt:lpstr>
      <vt:lpstr>Art 177.LCT. De la protección de la maternidad. Prohibición de trabajar. Conservación del empleo (Art 1 de la ley Nª21824 )</vt:lpstr>
      <vt:lpstr>Art 177.LCT. De la protección de la maternidad. Prohibición de trabajar. Conservación del empleo (Art 1 de la ley Nª21824 )</vt:lpstr>
      <vt:lpstr>Art 177.LCT. Licencia por maternidad</vt:lpstr>
      <vt:lpstr>     Art 177.LCT. Opción de licencia</vt:lpstr>
      <vt:lpstr>                Art 177.LCT.Parto prematuro  (Parto prematuro =Mas de 15 días antes de FFP) </vt:lpstr>
      <vt:lpstr>Art.178.LCT:Presuncion despido por Embarazo</vt:lpstr>
      <vt:lpstr>Art.178.LCT:Presuncion despido por Embarazo</vt:lpstr>
      <vt:lpstr>Art 179 LCT: Lactancia</vt:lpstr>
      <vt:lpstr>Presentación de PowerPoint</vt:lpstr>
      <vt:lpstr>Art.200 LCT: Trabajo nocturno e insalubre</vt:lpstr>
      <vt:lpstr>                   Trabajo nocturno</vt:lpstr>
      <vt:lpstr>Art.200 LCT: Trabajo nocturno e insalubre</vt:lpstr>
      <vt:lpstr>Accidente o enfermedad inculpable</vt:lpstr>
      <vt:lpstr>  Accidente o enfermedad inculpable</vt:lpstr>
      <vt:lpstr>Accidente o enfermedad inculpable</vt:lpstr>
      <vt:lpstr>       Art.211 LCT. Conservación del Puesto</vt:lpstr>
      <vt:lpstr>         Art 212. LCT. Reincorporación</vt:lpstr>
      <vt:lpstr>Ley de Higiene y Seguridad en el Trabajo</vt:lpstr>
      <vt:lpstr>     Ley de Higiene y seguridad.Ley19587.1972                            Art 4.   Objetivos</vt:lpstr>
      <vt:lpstr>       Ley de Higiene y seguridad.Ley19587.1972                      Art.5       Métodos      (1/4)</vt:lpstr>
      <vt:lpstr>      Ley de Higiene y seguridad.Ley19587.1972                      Art.5       Métodos         2/4</vt:lpstr>
      <vt:lpstr> Ley de Higiene y seguridad.Ley19587.1972                      Art.5       Métodos         3/4</vt:lpstr>
      <vt:lpstr>Ley de Higiene y seguridad.Ley19587.1972                      Art.5       Métodos         4/4</vt:lpstr>
      <vt:lpstr>Ley de Higiene y seguridad.Ley19587.1972 Art 8.Obligaciones del empleador (1/2)</vt:lpstr>
      <vt:lpstr>Ley de Higiene y seguridad.Ley19587.1972 Art 8.Obligaciones del empleador (2/2)</vt:lpstr>
      <vt:lpstr>Ley de Higiene y seguridad.Ley19587.1972 Art 10.Obligaciones del Trabajador</vt:lpstr>
      <vt:lpstr>Ley de Riesgo de Trabajo</vt:lpstr>
      <vt:lpstr>                                                   Ley de Riesgo de Trabajos .Ley N° 24.557.                                                    Objetivos  </vt:lpstr>
      <vt:lpstr>                    Ley de Riesgo de Trabajos .Ley N° 24.557.                  Art 3° — Seguro obligatorio y auto seguro.  </vt:lpstr>
      <vt:lpstr>   Art.4ªde LRT. Ley N° 24.557 y Decreto 1278/2000   modificatorio . Obligaciones de las partes..  Modif</vt:lpstr>
      <vt:lpstr> Art.6ºde LRT. Ley N° 24.557 y Decreto 1278/2000   modificatorio . Contingencias. Accidente del Trabajo</vt:lpstr>
      <vt:lpstr>Art.6ºde LRT. Ley N° 24.5579 y Decreto 1278/2000   modificatorio . Contingencias. Enfermedad Profesional</vt:lpstr>
      <vt:lpstr>Art.6ºde LRT. Ley N° 24.557 y Decreto 1278/2000   modificatorio . Contingencias. Enfermedad Profesional</vt:lpstr>
      <vt:lpstr>Un planteo acerca del Art.6,2bDec.1278/2000</vt:lpstr>
      <vt:lpstr>Listado de enfermedades profesionales Ley 24577. Factores determinantes.</vt:lpstr>
      <vt:lpstr>Listado de enfermedades profesionales. Algunos elementos básicos que permiten diferenciarlas de las enfermedades comunes</vt:lpstr>
      <vt:lpstr>    Listado de enfermedades profesionales.               Condiciones de exposición</vt:lpstr>
      <vt:lpstr>             Listado de enfermedades profesionales.                     Relación de causalidad</vt:lpstr>
      <vt:lpstr>Listado de enfermedades profesionales Dec.658/96</vt:lpstr>
      <vt:lpstr>Listado de enfermedades profesionales Dec.658/96</vt:lpstr>
      <vt:lpstr>Art. 1° del Decreto N° 49/2014.Listado de enfermedades profesionales Modifica a Dec.658/96</vt:lpstr>
      <vt:lpstr> Art. 1° del Decreto N° 49/2014.Listado de enfermedades profesionales Modifica a Dec.658/96</vt:lpstr>
      <vt:lpstr> Art. 1° del Decreto N° 49/2014.Listado de enfermedades profesionales Modifica a Dec.658/96</vt:lpstr>
      <vt:lpstr>            Recomendación 194.LEP.OIT</vt:lpstr>
      <vt:lpstr>Resolución 762/2013.SRT. Protocolo de Prestaciones Médicas en Psiquiatría.</vt:lpstr>
      <vt:lpstr>Resolución 762/2013.SRT. Protocolo de Prestaciones Médicas en Psiquiatría.</vt:lpstr>
      <vt:lpstr>Resolución 762/2013.SRT. Protocolo de Prestaciones Médicas en Psiquiatría.</vt:lpstr>
      <vt:lpstr>INCONSTITUCIONALIDAD DEL SISTEMA DE COMISION MEDICA: a partir del Fallo de la C.S.J.N. en autos “Castillo c/ Cerámica Alberdi”, Sentencia del 7 de Septiembre de 2004: </vt:lpstr>
      <vt:lpstr>Ley 27348 Complementaria de la Ley sobre Riesgos del Trabajo. (2017)</vt:lpstr>
      <vt:lpstr>LEY 27348: COMPLEMENTARIA DE LA L.R.T.</vt:lpstr>
      <vt:lpstr>Pregunta</vt:lpstr>
      <vt:lpstr>Actividad bancaria</vt:lpstr>
      <vt:lpstr>Intentamos definir riesgo de trabajo</vt:lpstr>
      <vt:lpstr>¿Qué es el Stress?</vt:lpstr>
      <vt:lpstr>                            STRESS</vt:lpstr>
      <vt:lpstr>El stress es un factor que incide en múltiples patologías  y de diversa etiología </vt:lpstr>
      <vt:lpstr>“Occupational and Enviromment Medical “(Page 664)James P. Stewart M.D.</vt:lpstr>
      <vt:lpstr>¿Qué es lo intrínseco en la motivación del trabajo?</vt:lpstr>
      <vt:lpstr>Hay algunas posturas desde la psicología laboral a considerar</vt:lpstr>
      <vt:lpstr>La inserción laboral en la organización</vt:lpstr>
      <vt:lpstr>          ¿Que es “Violencia laboral”?</vt:lpstr>
      <vt:lpstr>            Formas de violencia laboral</vt:lpstr>
      <vt:lpstr>                       Mobbing (etimología)</vt:lpstr>
      <vt:lpstr>                  Tipos de mobbing</vt:lpstr>
      <vt:lpstr>¿Cuando pensamos en un caso de mobbing?</vt:lpstr>
      <vt:lpstr>Acoso moral vertical ascendente</vt:lpstr>
      <vt:lpstr>                        Acoso sexual</vt:lpstr>
      <vt:lpstr>                  Violencia física</vt:lpstr>
      <vt:lpstr>               ¿Qué es “burn out”?</vt:lpstr>
      <vt:lpstr>Tres rasgos fundamentales del “burn out”</vt:lpstr>
      <vt:lpstr>Población expuesta al “burn out”</vt:lpstr>
      <vt:lpstr>     Maslach Burnout Inventory (MBI)</vt:lpstr>
      <vt:lpstr>              Síntomas de burn out</vt:lpstr>
      <vt:lpstr>Antecedentes jurídicos del Maltrato Laboral                        Ley Nº 4330/2003 CABA. 1ª/2</vt:lpstr>
      <vt:lpstr>Antecedentes jurídicos del Maltrato Laboral  .Ley Nº 4330/2003 CABA-2ª/2</vt:lpstr>
      <vt:lpstr>¿Qué podemos hacer como trabajadores bancarios con el problema de salud ocupacional?</vt:lpstr>
      <vt:lpstr>Algunas cosas ya se han hecho:</vt:lpstr>
      <vt:lpstr>Comisiones Mixtas en Salud.</vt:lpstr>
      <vt:lpstr>Comisiones Mixtas en Salud</vt:lpstr>
      <vt:lpstr>Pero hay mucho por hacer: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problema de la salud ocupacional en el medio bancario</dc:title>
  <dc:creator>JORGE ROLDAN</dc:creator>
  <cp:lastModifiedBy>AUDITORIO</cp:lastModifiedBy>
  <cp:revision>45</cp:revision>
  <dcterms:created xsi:type="dcterms:W3CDTF">2019-05-16T21:56:16Z</dcterms:created>
  <dcterms:modified xsi:type="dcterms:W3CDTF">2019-11-27T15:28:54Z</dcterms:modified>
</cp:coreProperties>
</file>